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462" r:id="rId2"/>
    <p:sldId id="479" r:id="rId3"/>
    <p:sldId id="480" r:id="rId4"/>
    <p:sldId id="481" r:id="rId5"/>
    <p:sldId id="473" r:id="rId6"/>
    <p:sldId id="502" r:id="rId7"/>
    <p:sldId id="521" r:id="rId8"/>
    <p:sldId id="543" r:id="rId9"/>
    <p:sldId id="523" r:id="rId10"/>
    <p:sldId id="524" r:id="rId11"/>
    <p:sldId id="525" r:id="rId12"/>
    <p:sldId id="526" r:id="rId13"/>
    <p:sldId id="527" r:id="rId14"/>
    <p:sldId id="528" r:id="rId15"/>
    <p:sldId id="529" r:id="rId16"/>
    <p:sldId id="530" r:id="rId17"/>
    <p:sldId id="531" r:id="rId18"/>
    <p:sldId id="544" r:id="rId19"/>
    <p:sldId id="533" r:id="rId20"/>
    <p:sldId id="545" r:id="rId21"/>
    <p:sldId id="535" r:id="rId22"/>
    <p:sldId id="536" r:id="rId23"/>
    <p:sldId id="546" r:id="rId24"/>
    <p:sldId id="538" r:id="rId25"/>
    <p:sldId id="539" r:id="rId26"/>
    <p:sldId id="540" r:id="rId27"/>
    <p:sldId id="541" r:id="rId28"/>
    <p:sldId id="542" r:id="rId29"/>
    <p:sldId id="333" r:id="rId30"/>
  </p:sldIdLst>
  <p:sldSz cx="12188825"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39" autoAdjust="0"/>
    <p:restoredTop sz="95274" autoAdjust="0"/>
  </p:normalViewPr>
  <p:slideViewPr>
    <p:cSldViewPr>
      <p:cViewPr varScale="1">
        <p:scale>
          <a:sx n="89" d="100"/>
          <a:sy n="89" d="100"/>
        </p:scale>
        <p:origin x="108" y="132"/>
      </p:cViewPr>
      <p:guideLst>
        <p:guide pos="3839"/>
        <p:guide orient="horz" pos="2160"/>
      </p:guideLst>
    </p:cSldViewPr>
  </p:slideViewPr>
  <p:outlineViewPr>
    <p:cViewPr>
      <p:scale>
        <a:sx n="33" d="100"/>
        <a:sy n="33" d="100"/>
      </p:scale>
      <p:origin x="0" y="27474"/>
    </p:cViewPr>
  </p:outlineViewPr>
  <p:notesTextViewPr>
    <p:cViewPr>
      <p:scale>
        <a:sx n="1" d="1"/>
        <a:sy n="1" d="1"/>
      </p:scale>
      <p:origin x="0" y="0"/>
    </p:cViewPr>
  </p:notesTextViewPr>
  <p:notesViewPr>
    <p:cSldViewPr showGuides="1">
      <p:cViewPr>
        <p:scale>
          <a:sx n="200" d="100"/>
          <a:sy n="200" d="100"/>
        </p:scale>
        <p:origin x="-1992" y="528"/>
      </p:cViewPr>
      <p:guideLst>
        <p:guide orient="horz" pos="2880"/>
        <p:guide pos="2160"/>
        <p:guide orient="horz"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a:p>
        </p:txBody>
      </p:sp>
      <p:sp>
        <p:nvSpPr>
          <p:cNvPr id="3" name="Date Placeholder 2"/>
          <p:cNvSpPr>
            <a:spLocks noGrp="1"/>
          </p:cNvSpPr>
          <p:nvPr>
            <p:ph type="dt" sz="quarter" idx="1"/>
          </p:nvPr>
        </p:nvSpPr>
        <p:spPr>
          <a:xfrm>
            <a:off x="3884613" y="1"/>
            <a:ext cx="2971800" cy="464820"/>
          </a:xfrm>
          <a:prstGeom prst="rect">
            <a:avLst/>
          </a:prstGeom>
        </p:spPr>
        <p:txBody>
          <a:bodyPr vert="horz" lIns="92757" tIns="46378" rIns="92757" bIns="46378" rtlCol="0"/>
          <a:lstStyle>
            <a:lvl1pPr algn="r">
              <a:defRPr sz="1200"/>
            </a:lvl1pPr>
          </a:lstStyle>
          <a:p>
            <a:fld id="{784AA43A-3F76-4A13-9CD6-36134EB429E3}" type="datetimeFigureOut">
              <a:rPr lang="en-US"/>
              <a:pPr/>
              <a:t>8/21/2017</a:t>
            </a:fld>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2757" tIns="46378" rIns="92757" bIns="46378"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2757" tIns="46378" rIns="92757" bIns="46378" rtlCol="0" anchor="b"/>
          <a:lstStyle>
            <a:lvl1pPr algn="r">
              <a:defRPr sz="1200"/>
            </a:lvl1pPr>
          </a:lstStyle>
          <a:p>
            <a:fld id="{A850423A-8BCE-448E-A97B-03A88B2B12C1}" type="slidenum">
              <a:rPr/>
              <a:p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5F674A4F-2B7A-4ECB-A400-260B2FFC03C1}" type="datetimeFigureOut">
              <a:rPr lang="en-US"/>
              <a:pPr/>
              <a:t>8/21/2017</a:t>
            </a:fld>
            <a:endParaRPr/>
          </a:p>
        </p:txBody>
      </p:sp>
      <p:sp>
        <p:nvSpPr>
          <p:cNvPr id="4" name="Slide Image Placeholder 3"/>
          <p:cNvSpPr>
            <a:spLocks noGrp="1" noRot="1" noChangeAspect="1"/>
          </p:cNvSpPr>
          <p:nvPr>
            <p:ph type="sldImg" idx="2"/>
          </p:nvPr>
        </p:nvSpPr>
        <p:spPr>
          <a:xfrm>
            <a:off x="330200" y="696913"/>
            <a:ext cx="6197600" cy="3487737"/>
          </a:xfrm>
          <a:prstGeom prst="rect">
            <a:avLst/>
          </a:prstGeom>
          <a:noFill/>
          <a:ln w="12700">
            <a:solidFill>
              <a:prstClr val="black"/>
            </a:solidFill>
          </a:ln>
        </p:spPr>
        <p:txBody>
          <a:bodyPr vert="horz" lIns="92757" tIns="46378" rIns="92757" bIns="46378" rtlCol="0" anchor="ctr"/>
          <a:lstStyle/>
          <a:p>
            <a:endParaRPr/>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01F2A70B-78F2-4DCF-B53B-C990D2FAFB8A}" type="slidenum">
              <a:rPr/>
              <a:p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What does it mean to our students to notice?</a:t>
            </a:r>
            <a:endParaRPr lang="en-US" sz="1100" dirty="0"/>
          </a:p>
          <a:p>
            <a:r>
              <a:rPr lang="en-US" sz="1100" dirty="0"/>
              <a:t>We need to be aware of ourselves, other people, our school, and our community.</a:t>
            </a:r>
          </a:p>
          <a:p>
            <a:r>
              <a:rPr lang="en-US" sz="1100" dirty="0"/>
              <a:t>We should all be noticed for our positive thoughts, feelings, and actions.</a:t>
            </a:r>
          </a:p>
          <a:p>
            <a:r>
              <a:rPr lang="en-US" sz="1100" dirty="0"/>
              <a:t>Encourage students to notice, teaching them to increase their awareness of themselves and others. They can do this by noticing what they, and the people around them, are doing and saying.  They should notice what makes for a healthy school environment and what does not.  </a:t>
            </a:r>
          </a:p>
          <a:p>
            <a:r>
              <a:rPr lang="en-US" sz="1100" b="1" dirty="0"/>
              <a:t>Why is it important to notice?</a:t>
            </a:r>
            <a:endParaRPr lang="en-US" sz="1100" dirty="0"/>
          </a:p>
          <a:p>
            <a:r>
              <a:rPr lang="en-US" sz="1100" dirty="0"/>
              <a:t>If we don’t notice something, we can’t begin to change it.</a:t>
            </a:r>
          </a:p>
          <a:p>
            <a:r>
              <a:rPr lang="en-US" sz="1100" dirty="0"/>
              <a:t>Sometimes it’s helpful to step back and observe the situation.</a:t>
            </a:r>
          </a:p>
          <a:p>
            <a:r>
              <a:rPr lang="en-US" sz="1100" dirty="0"/>
              <a:t>Look at it objectively and compare what you see with how you want things to be.</a:t>
            </a:r>
          </a:p>
          <a:p>
            <a:r>
              <a:rPr lang="en-US" sz="1100" dirty="0"/>
              <a:t>The difference between the two is the change you need to make.</a:t>
            </a:r>
          </a:p>
          <a:p>
            <a:r>
              <a:rPr lang="en-US" sz="1100" b="1" dirty="0"/>
              <a:t>What can we do to notice?</a:t>
            </a:r>
            <a:endParaRPr lang="en-US" sz="1100" dirty="0"/>
          </a:p>
          <a:p>
            <a:r>
              <a:rPr lang="en-US" sz="1100" dirty="0"/>
              <a:t>Start by looking for wards and actions that reflect the school environment that you want.  </a:t>
            </a:r>
          </a:p>
          <a:p>
            <a:r>
              <a:rPr lang="en-US" sz="1100" b="1" dirty="0"/>
              <a:t>NOTICE what is RIGHT:</a:t>
            </a:r>
          </a:p>
          <a:p>
            <a:r>
              <a:rPr lang="en-US" sz="1100" dirty="0"/>
              <a:t>When you notice people saying or doing something positive, let them know that you appreciate it. When you notice that you have done something positive, congratulate yourself. When you are in class, notice what’s going well in your school by calling attention to it.</a:t>
            </a:r>
          </a:p>
          <a:p>
            <a:r>
              <a:rPr lang="en-US" sz="1100" b="1" dirty="0"/>
              <a:t>NOTICE what is GOOD:</a:t>
            </a:r>
          </a:p>
          <a:p>
            <a:r>
              <a:rPr lang="en-US" sz="1100" dirty="0"/>
              <a:t>Let no act of kindness go unrecognized.</a:t>
            </a:r>
          </a:p>
          <a:p>
            <a:pPr lvl="0"/>
            <a:r>
              <a:rPr lang="en-US" sz="1100" dirty="0"/>
              <a:t>Go out of your way to find something good about everyone you meet.</a:t>
            </a:r>
          </a:p>
          <a:p>
            <a:r>
              <a:rPr lang="en-US" sz="1100" b="1" dirty="0"/>
              <a:t>NOTICE what is DIFFERENT:</a:t>
            </a:r>
          </a:p>
          <a:p>
            <a:r>
              <a:rPr lang="en-US" sz="1100" dirty="0"/>
              <a:t>If you notice that someone’s mood or behavior has changed for no apparent reason,  encourage students to tell an appropriate person like a school counselor or trusted adult. </a:t>
            </a:r>
          </a:p>
          <a:p>
            <a:endParaRPr lang="en-US" sz="1100"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9</a:t>
            </a:fld>
            <a:endParaRPr lang="en-US" dirty="0"/>
          </a:p>
        </p:txBody>
      </p:sp>
    </p:spTree>
    <p:extLst>
      <p:ext uri="{BB962C8B-B14F-4D97-AF65-F5344CB8AC3E}">
        <p14:creationId xmlns:p14="http://schemas.microsoft.com/office/powerpoint/2010/main" val="300518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orbel" charset="0"/>
                <a:ea typeface="ＭＳ Ｐゴシック" charset="0"/>
                <a:cs typeface="ＭＳ Ｐゴシック" charset="0"/>
              </a:defRPr>
            </a:lvl1pPr>
            <a:lvl2pPr marL="742950" indent="-285750">
              <a:defRPr sz="1200">
                <a:solidFill>
                  <a:schemeClr val="tx1"/>
                </a:solidFill>
                <a:latin typeface="Corbel" charset="0"/>
                <a:ea typeface="ＭＳ Ｐゴシック" charset="0"/>
              </a:defRPr>
            </a:lvl2pPr>
            <a:lvl3pPr marL="1143000" indent="-228600">
              <a:defRPr sz="1200">
                <a:solidFill>
                  <a:schemeClr val="tx1"/>
                </a:solidFill>
                <a:latin typeface="Corbel" charset="0"/>
                <a:ea typeface="ＭＳ Ｐゴシック" charset="0"/>
              </a:defRPr>
            </a:lvl3pPr>
            <a:lvl4pPr marL="1600200" indent="-228600">
              <a:defRPr sz="1200">
                <a:solidFill>
                  <a:schemeClr val="tx1"/>
                </a:solidFill>
                <a:latin typeface="Corbel" charset="0"/>
                <a:ea typeface="ＭＳ Ｐゴシック" charset="0"/>
              </a:defRPr>
            </a:lvl4pPr>
            <a:lvl5pPr marL="2057400" indent="-228600">
              <a:defRPr sz="1200">
                <a:solidFill>
                  <a:schemeClr val="tx1"/>
                </a:solidFill>
                <a:latin typeface="Corbel" charset="0"/>
                <a:ea typeface="ＭＳ Ｐゴシック" charset="0"/>
              </a:defRPr>
            </a:lvl5pPr>
            <a:lvl6pPr marL="2514600" indent="-228600" eaLnBrk="0" fontAlgn="base" hangingPunct="0">
              <a:spcBef>
                <a:spcPct val="30000"/>
              </a:spcBef>
              <a:spcAft>
                <a:spcPct val="0"/>
              </a:spcAft>
              <a:defRPr sz="1200">
                <a:solidFill>
                  <a:schemeClr val="tx1"/>
                </a:solidFill>
                <a:latin typeface="Corbel" charset="0"/>
                <a:ea typeface="ＭＳ Ｐゴシック" charset="0"/>
              </a:defRPr>
            </a:lvl6pPr>
            <a:lvl7pPr marL="2971800" indent="-228600" eaLnBrk="0" fontAlgn="base" hangingPunct="0">
              <a:spcBef>
                <a:spcPct val="30000"/>
              </a:spcBef>
              <a:spcAft>
                <a:spcPct val="0"/>
              </a:spcAft>
              <a:defRPr sz="1200">
                <a:solidFill>
                  <a:schemeClr val="tx1"/>
                </a:solidFill>
                <a:latin typeface="Corbel" charset="0"/>
                <a:ea typeface="ＭＳ Ｐゴシック" charset="0"/>
              </a:defRPr>
            </a:lvl7pPr>
            <a:lvl8pPr marL="3429000" indent="-228600" eaLnBrk="0" fontAlgn="base" hangingPunct="0">
              <a:spcBef>
                <a:spcPct val="30000"/>
              </a:spcBef>
              <a:spcAft>
                <a:spcPct val="0"/>
              </a:spcAft>
              <a:defRPr sz="1200">
                <a:solidFill>
                  <a:schemeClr val="tx1"/>
                </a:solidFill>
                <a:latin typeface="Corbel" charset="0"/>
                <a:ea typeface="ＭＳ Ｐゴシック" charset="0"/>
              </a:defRPr>
            </a:lvl8pPr>
            <a:lvl9pPr marL="3886200" indent="-228600" eaLnBrk="0" fontAlgn="base" hangingPunct="0">
              <a:spcBef>
                <a:spcPct val="30000"/>
              </a:spcBef>
              <a:spcAft>
                <a:spcPct val="0"/>
              </a:spcAft>
              <a:defRPr sz="1200">
                <a:solidFill>
                  <a:schemeClr val="tx1"/>
                </a:solidFill>
                <a:latin typeface="Corbel" charset="0"/>
                <a:ea typeface="ＭＳ Ｐゴシック" charset="0"/>
              </a:defRPr>
            </a:lvl9pPr>
          </a:lstStyle>
          <a:p>
            <a:fld id="{DA899CDC-7929-6449-B21D-2123313CC3E3}" type="slidenum">
              <a:rPr lang="en-US"/>
              <a:pPr/>
              <a:t>17</a:t>
            </a:fld>
            <a:endParaRPr lang="en-US"/>
          </a:p>
        </p:txBody>
      </p:sp>
      <p:sp>
        <p:nvSpPr>
          <p:cNvPr id="942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4212"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orbel" charset="0"/>
              <a:ea typeface="ＭＳ Ｐゴシック" charset="0"/>
            </a:endParaRPr>
          </a:p>
        </p:txBody>
      </p:sp>
    </p:spTree>
    <p:extLst>
      <p:ext uri="{BB962C8B-B14F-4D97-AF65-F5344CB8AC3E}">
        <p14:creationId xmlns:p14="http://schemas.microsoft.com/office/powerpoint/2010/main" val="1414230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does it mean to invite?</a:t>
            </a:r>
            <a:endParaRPr lang="en-US" dirty="0"/>
          </a:p>
          <a:p>
            <a:r>
              <a:rPr lang="en-US" dirty="0"/>
              <a:t>Inviting involves taking a risk and reaching out.  Invite yourself to understand that how you treat someone has an effect on how they think, act, and feel.  Teach students that inviting is an act of respect that can help to improve everyone’s mental health and the school environment.</a:t>
            </a:r>
          </a:p>
          <a:p>
            <a:r>
              <a:rPr lang="en-US" b="1" dirty="0"/>
              <a:t>Why is it important to invite?</a:t>
            </a:r>
            <a:endParaRPr lang="en-US" dirty="0"/>
          </a:p>
          <a:p>
            <a:r>
              <a:rPr lang="de-DE" dirty="0" err="1"/>
              <a:t>If</a:t>
            </a:r>
            <a:r>
              <a:rPr lang="de-DE" dirty="0"/>
              <a:t> </a:t>
            </a:r>
            <a:r>
              <a:rPr lang="de-DE" dirty="0" err="1"/>
              <a:t>someone</a:t>
            </a:r>
            <a:r>
              <a:rPr lang="de-DE" dirty="0"/>
              <a:t> </a:t>
            </a:r>
            <a:r>
              <a:rPr lang="de-DE" dirty="0" err="1"/>
              <a:t>is</a:t>
            </a:r>
            <a:r>
              <a:rPr lang="de-DE" dirty="0"/>
              <a:t> </a:t>
            </a:r>
            <a:r>
              <a:rPr lang="de-DE" dirty="0" err="1"/>
              <a:t>invited</a:t>
            </a:r>
            <a:r>
              <a:rPr lang="de-DE" dirty="0"/>
              <a:t> </a:t>
            </a:r>
            <a:r>
              <a:rPr lang="de-DE" dirty="0" err="1"/>
              <a:t>they</a:t>
            </a:r>
            <a:r>
              <a:rPr lang="de-DE" dirty="0"/>
              <a:t> </a:t>
            </a:r>
            <a:r>
              <a:rPr lang="de-DE" dirty="0" err="1"/>
              <a:t>become</a:t>
            </a:r>
            <a:r>
              <a:rPr lang="de-DE" dirty="0"/>
              <a:t> </a:t>
            </a:r>
            <a:r>
              <a:rPr lang="de-DE" dirty="0" err="1"/>
              <a:t>less</a:t>
            </a:r>
            <a:r>
              <a:rPr lang="de-DE" dirty="0"/>
              <a:t> </a:t>
            </a:r>
            <a:r>
              <a:rPr lang="de-DE" dirty="0" err="1"/>
              <a:t>isolated</a:t>
            </a:r>
            <a:r>
              <a:rPr lang="de-DE" dirty="0"/>
              <a:t>.</a:t>
            </a:r>
            <a:endParaRPr lang="en-US" dirty="0"/>
          </a:p>
          <a:p>
            <a:r>
              <a:rPr lang="de-DE" dirty="0" err="1"/>
              <a:t>When</a:t>
            </a:r>
            <a:r>
              <a:rPr lang="de-DE" dirty="0"/>
              <a:t> </a:t>
            </a:r>
            <a:r>
              <a:rPr lang="de-DE" dirty="0" err="1"/>
              <a:t>people</a:t>
            </a:r>
            <a:r>
              <a:rPr lang="de-DE" dirty="0"/>
              <a:t> </a:t>
            </a:r>
            <a:r>
              <a:rPr lang="de-DE" dirty="0" err="1"/>
              <a:t>are</a:t>
            </a:r>
            <a:r>
              <a:rPr lang="de-DE" dirty="0"/>
              <a:t> </a:t>
            </a:r>
            <a:r>
              <a:rPr lang="de-DE" dirty="0" err="1"/>
              <a:t>connected</a:t>
            </a:r>
            <a:r>
              <a:rPr lang="de-DE" dirty="0"/>
              <a:t>, </a:t>
            </a:r>
            <a:r>
              <a:rPr lang="de-DE" dirty="0" err="1"/>
              <a:t>they</a:t>
            </a:r>
            <a:r>
              <a:rPr lang="de-DE" dirty="0"/>
              <a:t> </a:t>
            </a:r>
            <a:r>
              <a:rPr lang="de-DE" dirty="0" err="1"/>
              <a:t>know</a:t>
            </a:r>
            <a:r>
              <a:rPr lang="de-DE" dirty="0"/>
              <a:t> </a:t>
            </a:r>
            <a:r>
              <a:rPr lang="de-DE" dirty="0" err="1"/>
              <a:t>that</a:t>
            </a:r>
            <a:r>
              <a:rPr lang="de-DE" dirty="0"/>
              <a:t>  </a:t>
            </a:r>
            <a:r>
              <a:rPr lang="de-DE" dirty="0" err="1"/>
              <a:t>we’re</a:t>
            </a:r>
            <a:r>
              <a:rPr lang="de-DE" dirty="0"/>
              <a:t> all in </a:t>
            </a:r>
            <a:r>
              <a:rPr lang="de-DE" dirty="0" err="1"/>
              <a:t>this</a:t>
            </a:r>
            <a:r>
              <a:rPr lang="de-DE" dirty="0"/>
              <a:t> </a:t>
            </a:r>
            <a:r>
              <a:rPr lang="de-DE" dirty="0" err="1"/>
              <a:t>together</a:t>
            </a:r>
            <a:r>
              <a:rPr lang="de-DE" dirty="0"/>
              <a:t>.</a:t>
            </a:r>
            <a:endParaRPr lang="en-US" dirty="0"/>
          </a:p>
          <a:p>
            <a:r>
              <a:rPr lang="de-DE" dirty="0"/>
              <a:t>People </a:t>
            </a:r>
            <a:r>
              <a:rPr lang="de-DE" dirty="0" err="1"/>
              <a:t>who</a:t>
            </a:r>
            <a:r>
              <a:rPr lang="de-DE" dirty="0"/>
              <a:t> </a:t>
            </a:r>
            <a:r>
              <a:rPr lang="de-DE" dirty="0" err="1"/>
              <a:t>are</a:t>
            </a:r>
            <a:r>
              <a:rPr lang="de-DE" dirty="0"/>
              <a:t> </a:t>
            </a:r>
            <a:r>
              <a:rPr lang="de-DE" dirty="0" err="1"/>
              <a:t>mutually</a:t>
            </a:r>
            <a:r>
              <a:rPr lang="de-DE" dirty="0"/>
              <a:t> </a:t>
            </a:r>
            <a:r>
              <a:rPr lang="de-DE" dirty="0" err="1"/>
              <a:t>supported</a:t>
            </a:r>
            <a:r>
              <a:rPr lang="de-DE" dirty="0"/>
              <a:t> </a:t>
            </a:r>
            <a:r>
              <a:rPr lang="de-DE" dirty="0" err="1"/>
              <a:t>are</a:t>
            </a:r>
            <a:r>
              <a:rPr lang="de-DE" dirty="0"/>
              <a:t> </a:t>
            </a:r>
            <a:r>
              <a:rPr lang="de-DE" dirty="0" err="1"/>
              <a:t>much</a:t>
            </a:r>
            <a:r>
              <a:rPr lang="de-DE" dirty="0"/>
              <a:t> </a:t>
            </a:r>
            <a:r>
              <a:rPr lang="de-DE" dirty="0" err="1"/>
              <a:t>more</a:t>
            </a:r>
            <a:r>
              <a:rPr lang="de-DE" dirty="0"/>
              <a:t> </a:t>
            </a:r>
            <a:r>
              <a:rPr lang="de-DE" dirty="0" err="1"/>
              <a:t>likley</a:t>
            </a:r>
            <a:r>
              <a:rPr lang="de-DE" dirty="0"/>
              <a:t> </a:t>
            </a:r>
            <a:r>
              <a:rPr lang="de-DE" dirty="0" err="1"/>
              <a:t>to</a:t>
            </a:r>
            <a:r>
              <a:rPr lang="de-DE" dirty="0"/>
              <a:t> </a:t>
            </a:r>
            <a:r>
              <a:rPr lang="de-DE" dirty="0" err="1"/>
              <a:t>be</a:t>
            </a:r>
            <a:r>
              <a:rPr lang="de-DE" dirty="0"/>
              <a:t> </a:t>
            </a:r>
            <a:r>
              <a:rPr lang="de-DE" dirty="0" err="1"/>
              <a:t>nice</a:t>
            </a:r>
            <a:r>
              <a:rPr lang="de-DE" dirty="0"/>
              <a:t>. </a:t>
            </a:r>
            <a:endParaRPr lang="en-US" dirty="0"/>
          </a:p>
          <a:p>
            <a:r>
              <a:rPr lang="en-US" b="1" dirty="0"/>
              <a:t>What can we do to invite?</a:t>
            </a:r>
            <a:endParaRPr lang="en-US" dirty="0"/>
          </a:p>
          <a:p>
            <a:r>
              <a:rPr lang="en-US" dirty="0"/>
              <a:t>Invite someone new</a:t>
            </a:r>
          </a:p>
          <a:p>
            <a:r>
              <a:rPr lang="de-DE" dirty="0" err="1"/>
              <a:t>It</a:t>
            </a:r>
            <a:r>
              <a:rPr lang="de-DE" u="sng" dirty="0" err="1"/>
              <a:t>’</a:t>
            </a:r>
            <a:r>
              <a:rPr lang="de-DE" dirty="0" err="1"/>
              <a:t>s</a:t>
            </a:r>
            <a:r>
              <a:rPr lang="de-DE" dirty="0"/>
              <a:t> </a:t>
            </a:r>
            <a:r>
              <a:rPr lang="de-DE" dirty="0" err="1"/>
              <a:t>impossibe</a:t>
            </a:r>
            <a:r>
              <a:rPr lang="de-DE" dirty="0"/>
              <a:t> </a:t>
            </a:r>
            <a:r>
              <a:rPr lang="de-DE" dirty="0" err="1"/>
              <a:t>to</a:t>
            </a:r>
            <a:r>
              <a:rPr lang="de-DE" dirty="0"/>
              <a:t> </a:t>
            </a:r>
            <a:r>
              <a:rPr lang="de-DE" dirty="0" err="1"/>
              <a:t>know</a:t>
            </a:r>
            <a:r>
              <a:rPr lang="de-DE" dirty="0"/>
              <a:t> </a:t>
            </a:r>
            <a:r>
              <a:rPr lang="de-DE" dirty="0" err="1"/>
              <a:t>ahead</a:t>
            </a:r>
            <a:r>
              <a:rPr lang="de-DE" dirty="0"/>
              <a:t> </a:t>
            </a:r>
            <a:r>
              <a:rPr lang="de-DE" dirty="0" err="1"/>
              <a:t>of</a:t>
            </a:r>
            <a:r>
              <a:rPr lang="de-DE" dirty="0"/>
              <a:t> time </a:t>
            </a:r>
            <a:r>
              <a:rPr lang="de-DE" dirty="0" err="1"/>
              <a:t>what</a:t>
            </a:r>
            <a:r>
              <a:rPr lang="de-DE" dirty="0"/>
              <a:t> a </a:t>
            </a:r>
            <a:r>
              <a:rPr lang="de-DE" dirty="0" err="1"/>
              <a:t>big</a:t>
            </a:r>
            <a:r>
              <a:rPr lang="de-DE" dirty="0"/>
              <a:t> </a:t>
            </a:r>
            <a:r>
              <a:rPr lang="de-DE" dirty="0" err="1"/>
              <a:t>difference</a:t>
            </a:r>
            <a:r>
              <a:rPr lang="de-DE" dirty="0"/>
              <a:t> a </a:t>
            </a:r>
            <a:r>
              <a:rPr lang="de-DE" dirty="0" err="1"/>
              <a:t>small</a:t>
            </a:r>
            <a:r>
              <a:rPr lang="de-DE" dirty="0"/>
              <a:t> </a:t>
            </a:r>
            <a:r>
              <a:rPr lang="de-DE" dirty="0" err="1"/>
              <a:t>action</a:t>
            </a:r>
            <a:r>
              <a:rPr lang="de-DE" dirty="0"/>
              <a:t> </a:t>
            </a:r>
            <a:r>
              <a:rPr lang="de-DE" dirty="0" err="1"/>
              <a:t>like</a:t>
            </a:r>
            <a:r>
              <a:rPr lang="de-DE" dirty="0"/>
              <a:t> </a:t>
            </a:r>
            <a:r>
              <a:rPr lang="de-DE" dirty="0" err="1"/>
              <a:t>this</a:t>
            </a:r>
            <a:r>
              <a:rPr lang="de-DE" dirty="0"/>
              <a:t> </a:t>
            </a:r>
            <a:r>
              <a:rPr lang="de-DE" dirty="0" err="1"/>
              <a:t>can</a:t>
            </a:r>
            <a:r>
              <a:rPr lang="de-DE" dirty="0"/>
              <a:t> </a:t>
            </a:r>
            <a:r>
              <a:rPr lang="de-DE" dirty="0" err="1"/>
              <a:t>make</a:t>
            </a:r>
            <a:r>
              <a:rPr lang="de-DE" dirty="0"/>
              <a:t> </a:t>
            </a:r>
            <a:r>
              <a:rPr lang="de-DE" dirty="0" err="1"/>
              <a:t>to</a:t>
            </a:r>
            <a:r>
              <a:rPr lang="de-DE" dirty="0"/>
              <a:t> </a:t>
            </a:r>
            <a:r>
              <a:rPr lang="de-DE" dirty="0" err="1"/>
              <a:t>someone</a:t>
            </a:r>
            <a:r>
              <a:rPr lang="de-DE" dirty="0"/>
              <a:t> </a:t>
            </a:r>
            <a:r>
              <a:rPr lang="de-DE" dirty="0" err="1"/>
              <a:t>else</a:t>
            </a:r>
            <a:r>
              <a:rPr lang="de-DE" dirty="0"/>
              <a:t>.</a:t>
            </a:r>
            <a:endParaRPr lang="en-US" dirty="0"/>
          </a:p>
          <a:p>
            <a:r>
              <a:rPr lang="de-DE" dirty="0" err="1"/>
              <a:t>Invite</a:t>
            </a:r>
            <a:r>
              <a:rPr lang="de-DE" dirty="0"/>
              <a:t> </a:t>
            </a:r>
            <a:r>
              <a:rPr lang="de-DE" dirty="0" err="1"/>
              <a:t>yourself</a:t>
            </a:r>
            <a:r>
              <a:rPr lang="de-DE" dirty="0"/>
              <a:t> </a:t>
            </a:r>
            <a:r>
              <a:rPr lang="de-DE" dirty="0" err="1"/>
              <a:t>to</a:t>
            </a:r>
            <a:r>
              <a:rPr lang="de-DE" dirty="0"/>
              <a:t> </a:t>
            </a:r>
            <a:r>
              <a:rPr lang="de-DE" dirty="0" err="1"/>
              <a:t>say</a:t>
            </a:r>
            <a:r>
              <a:rPr lang="de-DE" dirty="0"/>
              <a:t> </a:t>
            </a:r>
            <a:r>
              <a:rPr lang="de-DE" dirty="0" err="1"/>
              <a:t>something</a:t>
            </a:r>
            <a:endParaRPr lang="en-US" dirty="0"/>
          </a:p>
          <a:p>
            <a:r>
              <a:rPr lang="de-DE" dirty="0" err="1"/>
              <a:t>If</a:t>
            </a:r>
            <a:r>
              <a:rPr lang="de-DE" dirty="0"/>
              <a:t> </a:t>
            </a:r>
            <a:r>
              <a:rPr lang="de-DE" dirty="0" err="1"/>
              <a:t>you’ve</a:t>
            </a:r>
            <a:r>
              <a:rPr lang="de-DE" dirty="0"/>
              <a:t> </a:t>
            </a:r>
            <a:r>
              <a:rPr lang="de-DE" dirty="0" err="1"/>
              <a:t>noticed</a:t>
            </a:r>
            <a:r>
              <a:rPr lang="de-DE" dirty="0"/>
              <a:t> </a:t>
            </a:r>
            <a:r>
              <a:rPr lang="de-DE" dirty="0" err="1"/>
              <a:t>something</a:t>
            </a:r>
            <a:r>
              <a:rPr lang="de-DE" dirty="0"/>
              <a:t> </a:t>
            </a:r>
            <a:r>
              <a:rPr lang="de-DE" dirty="0" err="1"/>
              <a:t>is</a:t>
            </a:r>
            <a:r>
              <a:rPr lang="de-DE" dirty="0"/>
              <a:t> </a:t>
            </a:r>
            <a:r>
              <a:rPr lang="de-DE" dirty="0" err="1"/>
              <a:t>differet</a:t>
            </a:r>
            <a:r>
              <a:rPr lang="de-DE" dirty="0"/>
              <a:t> </a:t>
            </a:r>
            <a:r>
              <a:rPr lang="de-DE" u="sng" dirty="0" err="1"/>
              <a:t>about</a:t>
            </a:r>
            <a:r>
              <a:rPr lang="de-DE" u="sng" dirty="0"/>
              <a:t> </a:t>
            </a:r>
            <a:r>
              <a:rPr lang="de-DE" u="sng" dirty="0" err="1"/>
              <a:t>someone</a:t>
            </a:r>
            <a:r>
              <a:rPr lang="de-DE" u="sng" dirty="0"/>
              <a:t>, </a:t>
            </a:r>
            <a:r>
              <a:rPr lang="de-DE" dirty="0" err="1"/>
              <a:t>reach</a:t>
            </a:r>
            <a:r>
              <a:rPr lang="de-DE" dirty="0"/>
              <a:t> out </a:t>
            </a:r>
            <a:r>
              <a:rPr lang="de-DE" dirty="0" err="1"/>
              <a:t>to</a:t>
            </a:r>
            <a:r>
              <a:rPr lang="de-DE" dirty="0"/>
              <a:t> </a:t>
            </a:r>
            <a:r>
              <a:rPr lang="de-DE" dirty="0" err="1"/>
              <a:t>that</a:t>
            </a:r>
            <a:r>
              <a:rPr lang="de-DE" dirty="0"/>
              <a:t> </a:t>
            </a:r>
            <a:r>
              <a:rPr lang="de-DE" dirty="0" err="1"/>
              <a:t>person</a:t>
            </a:r>
            <a:r>
              <a:rPr lang="de-DE" dirty="0"/>
              <a:t> </a:t>
            </a:r>
            <a:r>
              <a:rPr lang="de-DE" dirty="0" err="1"/>
              <a:t>and</a:t>
            </a:r>
            <a:r>
              <a:rPr lang="de-DE" dirty="0"/>
              <a:t> </a:t>
            </a:r>
            <a:r>
              <a:rPr lang="de-DE" dirty="0" err="1"/>
              <a:t>to</a:t>
            </a:r>
            <a:r>
              <a:rPr lang="de-DE" dirty="0"/>
              <a:t> a </a:t>
            </a:r>
            <a:r>
              <a:rPr lang="de-DE" dirty="0" err="1"/>
              <a:t>trusted</a:t>
            </a:r>
            <a:r>
              <a:rPr lang="de-DE" dirty="0"/>
              <a:t> adult </a:t>
            </a:r>
            <a:r>
              <a:rPr lang="de-DE" dirty="0" err="1"/>
              <a:t>for</a:t>
            </a:r>
            <a:r>
              <a:rPr lang="de-DE" dirty="0"/>
              <a:t> </a:t>
            </a:r>
            <a:r>
              <a:rPr lang="de-DE" dirty="0" err="1"/>
              <a:t>help</a:t>
            </a:r>
            <a:r>
              <a:rPr lang="de-DE" dirty="0"/>
              <a:t>.</a:t>
            </a:r>
            <a:endParaRPr lang="en-US" dirty="0"/>
          </a:p>
          <a:p>
            <a:r>
              <a:rPr lang="de-DE" dirty="0" err="1"/>
              <a:t>Be</a:t>
            </a:r>
            <a:r>
              <a:rPr lang="de-DE" dirty="0"/>
              <a:t> an </a:t>
            </a:r>
            <a:r>
              <a:rPr lang="de-DE" dirty="0" err="1"/>
              <a:t>inviting</a:t>
            </a:r>
            <a:r>
              <a:rPr lang="de-DE" dirty="0"/>
              <a:t> </a:t>
            </a:r>
            <a:r>
              <a:rPr lang="de-DE" dirty="0" err="1"/>
              <a:t>person</a:t>
            </a:r>
            <a:endParaRPr lang="en-US" dirty="0"/>
          </a:p>
          <a:p>
            <a:r>
              <a:rPr lang="de-DE" dirty="0" err="1"/>
              <a:t>When</a:t>
            </a:r>
            <a:r>
              <a:rPr lang="de-DE" dirty="0"/>
              <a:t> </a:t>
            </a:r>
            <a:r>
              <a:rPr lang="de-DE" dirty="0" err="1"/>
              <a:t>you</a:t>
            </a:r>
            <a:r>
              <a:rPr lang="de-DE" dirty="0"/>
              <a:t> </a:t>
            </a:r>
            <a:r>
              <a:rPr lang="de-DE" dirty="0" err="1"/>
              <a:t>ask</a:t>
            </a:r>
            <a:r>
              <a:rPr lang="de-DE" dirty="0"/>
              <a:t> </a:t>
            </a:r>
            <a:r>
              <a:rPr lang="de-DE" dirty="0" err="1"/>
              <a:t>someone</a:t>
            </a:r>
            <a:r>
              <a:rPr lang="de-DE" dirty="0"/>
              <a:t> </a:t>
            </a:r>
            <a:r>
              <a:rPr lang="de-DE" dirty="0" err="1"/>
              <a:t>how</a:t>
            </a:r>
            <a:r>
              <a:rPr lang="de-DE" dirty="0"/>
              <a:t> </a:t>
            </a:r>
            <a:r>
              <a:rPr lang="de-DE" dirty="0" err="1"/>
              <a:t>they’re</a:t>
            </a:r>
            <a:r>
              <a:rPr lang="de-DE" dirty="0"/>
              <a:t> </a:t>
            </a:r>
            <a:r>
              <a:rPr lang="de-DE" dirty="0" err="1"/>
              <a:t>doing</a:t>
            </a:r>
            <a:r>
              <a:rPr lang="de-DE" dirty="0"/>
              <a:t>, </a:t>
            </a:r>
            <a:r>
              <a:rPr lang="de-DE" dirty="0" err="1"/>
              <a:t>really</a:t>
            </a:r>
            <a:r>
              <a:rPr lang="de-DE" dirty="0"/>
              <a:t> listen </a:t>
            </a:r>
            <a:r>
              <a:rPr lang="de-DE" dirty="0" err="1"/>
              <a:t>to</a:t>
            </a:r>
            <a:r>
              <a:rPr lang="de-DE" dirty="0"/>
              <a:t> </a:t>
            </a:r>
            <a:r>
              <a:rPr lang="de-DE" dirty="0" err="1"/>
              <a:t>their</a:t>
            </a:r>
            <a:r>
              <a:rPr lang="de-DE" dirty="0"/>
              <a:t> </a:t>
            </a:r>
            <a:r>
              <a:rPr lang="de-DE" dirty="0" err="1"/>
              <a:t>response</a:t>
            </a:r>
            <a:r>
              <a:rPr lang="de-DE" dirty="0"/>
              <a:t>.</a:t>
            </a:r>
            <a:endParaRPr lang="en-US" dirty="0"/>
          </a:p>
          <a:p>
            <a:r>
              <a:rPr lang="de-DE" dirty="0" err="1"/>
              <a:t>Be</a:t>
            </a:r>
            <a:r>
              <a:rPr lang="de-DE" dirty="0"/>
              <a:t> </a:t>
            </a:r>
            <a:r>
              <a:rPr lang="de-DE" dirty="0" err="1"/>
              <a:t>consistent</a:t>
            </a:r>
            <a:r>
              <a:rPr lang="de-DE" dirty="0"/>
              <a:t> – </a:t>
            </a:r>
            <a:r>
              <a:rPr lang="de-DE" dirty="0" err="1"/>
              <a:t>reach</a:t>
            </a:r>
            <a:r>
              <a:rPr lang="de-DE" dirty="0"/>
              <a:t> out!</a:t>
            </a:r>
            <a:endParaRPr lang="en-US" dirty="0"/>
          </a:p>
          <a:p>
            <a:r>
              <a:rPr lang="de-DE" dirty="0" err="1"/>
              <a:t>Remember</a:t>
            </a:r>
            <a:r>
              <a:rPr lang="de-DE" dirty="0"/>
              <a:t>: an </a:t>
            </a:r>
            <a:r>
              <a:rPr lang="de-DE" dirty="0" err="1"/>
              <a:t>invitation</a:t>
            </a:r>
            <a:r>
              <a:rPr lang="de-DE" dirty="0"/>
              <a:t> </a:t>
            </a:r>
            <a:r>
              <a:rPr lang="de-DE" dirty="0" err="1"/>
              <a:t>is</a:t>
            </a:r>
            <a:r>
              <a:rPr lang="de-DE" dirty="0"/>
              <a:t> powerful!</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19</a:t>
            </a:fld>
            <a:endParaRPr lang="en-US"/>
          </a:p>
        </p:txBody>
      </p:sp>
    </p:spTree>
    <p:extLst>
      <p:ext uri="{BB962C8B-B14F-4D97-AF65-F5344CB8AC3E}">
        <p14:creationId xmlns:p14="http://schemas.microsoft.com/office/powerpoint/2010/main" val="886197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b="1" smtClean="0">
                <a:ea typeface="ＭＳ Ｐゴシック" pitchFamily="34" charset="-128"/>
              </a:rPr>
              <a:t>What does it mean to challenge?</a:t>
            </a:r>
            <a:endParaRPr lang="en-US" sz="1100" smtClean="0">
              <a:ea typeface="ＭＳ Ｐゴシック" pitchFamily="34" charset="-128"/>
            </a:endParaRPr>
          </a:p>
          <a:p>
            <a:pPr eaLnBrk="1" hangingPunct="1">
              <a:spcBef>
                <a:spcPct val="0"/>
              </a:spcBef>
            </a:pPr>
            <a:r>
              <a:rPr lang="en-US" sz="1100" smtClean="0">
                <a:ea typeface="ＭＳ Ｐゴシック" pitchFamily="34" charset="-128"/>
              </a:rPr>
              <a:t>Once we</a:t>
            </a:r>
            <a:r>
              <a:rPr lang="ja-JP" altLang="en-US" sz="1100" smtClean="0">
                <a:ea typeface="ＭＳ Ｐゴシック" pitchFamily="34" charset="-128"/>
              </a:rPr>
              <a:t>’</a:t>
            </a:r>
            <a:r>
              <a:rPr lang="en-US" altLang="ja-JP" sz="1100" smtClean="0">
                <a:ea typeface="ＭＳ Ｐゴシック" pitchFamily="34" charset="-128"/>
              </a:rPr>
              <a:t>ve invited ourselves to make a change, it</a:t>
            </a:r>
            <a:r>
              <a:rPr lang="ja-JP" altLang="en-US" sz="1100" smtClean="0">
                <a:ea typeface="ＭＳ Ｐゴシック" pitchFamily="34" charset="-128"/>
              </a:rPr>
              <a:t>’</a:t>
            </a:r>
            <a:r>
              <a:rPr lang="en-US" altLang="ja-JP" sz="1100" smtClean="0">
                <a:ea typeface="ＭＳ Ｐゴシック" pitchFamily="34" charset="-128"/>
              </a:rPr>
              <a:t>s time to challenge ourselves to act.  This isn</a:t>
            </a:r>
            <a:r>
              <a:rPr lang="ja-JP" altLang="en-US" sz="1100" smtClean="0">
                <a:ea typeface="ＭＳ Ｐゴシック" pitchFamily="34" charset="-128"/>
              </a:rPr>
              <a:t>’</a:t>
            </a:r>
            <a:r>
              <a:rPr lang="en-US" altLang="ja-JP" sz="1100" smtClean="0">
                <a:ea typeface="ＭＳ Ｐゴシック" pitchFamily="34" charset="-128"/>
              </a:rPr>
              <a:t>t always easy.  Acting means taking a chance.  There</a:t>
            </a:r>
            <a:r>
              <a:rPr lang="ja-JP" altLang="en-US" sz="1100" smtClean="0">
                <a:ea typeface="ＭＳ Ｐゴシック" pitchFamily="34" charset="-128"/>
              </a:rPr>
              <a:t>’</a:t>
            </a:r>
            <a:r>
              <a:rPr lang="en-US" altLang="ja-JP" sz="1100" smtClean="0">
                <a:ea typeface="ＭＳ Ｐゴシック" pitchFamily="34" charset="-128"/>
              </a:rPr>
              <a:t>s a chance that you</a:t>
            </a:r>
            <a:r>
              <a:rPr lang="ja-JP" altLang="en-US" sz="1100" smtClean="0">
                <a:ea typeface="ＭＳ Ｐゴシック" pitchFamily="34" charset="-128"/>
              </a:rPr>
              <a:t>’</a:t>
            </a:r>
            <a:r>
              <a:rPr lang="en-US" altLang="ja-JP" sz="1100" smtClean="0">
                <a:ea typeface="ＭＳ Ｐゴシック" pitchFamily="34" charset="-128"/>
              </a:rPr>
              <a:t>ll be ignored, criticized, or misunderstood.  That</a:t>
            </a:r>
            <a:r>
              <a:rPr lang="ja-JP" altLang="en-US" sz="1100" smtClean="0">
                <a:ea typeface="ＭＳ Ｐゴシック" pitchFamily="34" charset="-128"/>
              </a:rPr>
              <a:t>’</a:t>
            </a:r>
            <a:r>
              <a:rPr lang="en-US" altLang="ja-JP" sz="1100" smtClean="0">
                <a:ea typeface="ＭＳ Ｐゴシック" pitchFamily="34" charset="-128"/>
              </a:rPr>
              <a:t>s why it</a:t>
            </a:r>
            <a:r>
              <a:rPr lang="ja-JP" altLang="en-US" sz="1100" smtClean="0">
                <a:ea typeface="ＭＳ Ｐゴシック" pitchFamily="34" charset="-128"/>
              </a:rPr>
              <a:t>’</a:t>
            </a:r>
            <a:r>
              <a:rPr lang="en-US" altLang="ja-JP" sz="1100" smtClean="0">
                <a:ea typeface="ＭＳ Ｐゴシック" pitchFamily="34" charset="-128"/>
              </a:rPr>
              <a:t>s a challenge.  </a:t>
            </a:r>
          </a:p>
          <a:p>
            <a:pPr eaLnBrk="1" hangingPunct="1">
              <a:spcBef>
                <a:spcPct val="0"/>
              </a:spcBef>
            </a:pPr>
            <a:r>
              <a:rPr lang="en-US" sz="1100" smtClean="0">
                <a:ea typeface="ＭＳ Ｐゴシック" pitchFamily="34" charset="-128"/>
              </a:rPr>
              <a:t>Challenge means not being satisfied with the way things are and then doing something about it. </a:t>
            </a:r>
          </a:p>
          <a:p>
            <a:pPr eaLnBrk="1" hangingPunct="1">
              <a:spcBef>
                <a:spcPct val="0"/>
              </a:spcBef>
            </a:pPr>
            <a:r>
              <a:rPr lang="en-US" sz="1100" b="1" smtClean="0">
                <a:ea typeface="ＭＳ Ｐゴシック" pitchFamily="34" charset="-128"/>
              </a:rPr>
              <a:t>Why is it important to challenge?</a:t>
            </a:r>
            <a:endParaRPr lang="en-US" sz="1100" smtClean="0">
              <a:ea typeface="ＭＳ Ｐゴシック" pitchFamily="34" charset="-128"/>
            </a:endParaRPr>
          </a:p>
          <a:p>
            <a:pPr eaLnBrk="1" hangingPunct="1">
              <a:spcBef>
                <a:spcPct val="0"/>
              </a:spcBef>
            </a:pPr>
            <a:r>
              <a:rPr lang="en-US" sz="1100" smtClean="0">
                <a:ea typeface="ＭＳ Ｐゴシック" pitchFamily="34" charset="-128"/>
              </a:rPr>
              <a:t>If you let it go, you</a:t>
            </a:r>
            <a:r>
              <a:rPr lang="ja-JP" altLang="en-US" sz="1100" smtClean="0">
                <a:ea typeface="ＭＳ Ｐゴシック" pitchFamily="34" charset="-128"/>
              </a:rPr>
              <a:t>’</a:t>
            </a:r>
            <a:r>
              <a:rPr lang="en-US" altLang="ja-JP" sz="1100" smtClean="0">
                <a:ea typeface="ＭＳ Ｐゴシック" pitchFamily="34" charset="-128"/>
              </a:rPr>
              <a:t>re saying it</a:t>
            </a:r>
            <a:r>
              <a:rPr lang="ja-JP" altLang="en-US" sz="1100" smtClean="0">
                <a:ea typeface="ＭＳ Ｐゴシック" pitchFamily="34" charset="-128"/>
              </a:rPr>
              <a:t>’</a:t>
            </a:r>
            <a:r>
              <a:rPr lang="en-US" altLang="ja-JP" sz="1100" smtClean="0">
                <a:ea typeface="ＭＳ Ｐゴシック" pitchFamily="34" charset="-128"/>
              </a:rPr>
              <a:t>s ok.</a:t>
            </a:r>
          </a:p>
          <a:p>
            <a:pPr eaLnBrk="1" hangingPunct="1">
              <a:spcBef>
                <a:spcPct val="0"/>
              </a:spcBef>
            </a:pPr>
            <a:r>
              <a:rPr lang="en-US" sz="1100" smtClean="0">
                <a:ea typeface="ＭＳ Ｐゴシック" pitchFamily="34" charset="-128"/>
              </a:rPr>
              <a:t>Become part of the solution.</a:t>
            </a:r>
          </a:p>
          <a:p>
            <a:pPr eaLnBrk="1" hangingPunct="1">
              <a:spcBef>
                <a:spcPct val="0"/>
              </a:spcBef>
            </a:pPr>
            <a:r>
              <a:rPr lang="en-US" sz="1100" smtClean="0">
                <a:ea typeface="ＭＳ Ｐゴシック" pitchFamily="34" charset="-128"/>
              </a:rPr>
              <a:t>Talking about it isn</a:t>
            </a:r>
            <a:r>
              <a:rPr lang="ja-JP" altLang="en-US" sz="1100" smtClean="0">
                <a:ea typeface="ＭＳ Ｐゴシック" pitchFamily="34" charset="-128"/>
              </a:rPr>
              <a:t>’</a:t>
            </a:r>
            <a:r>
              <a:rPr lang="en-US" altLang="ja-JP" sz="1100" smtClean="0">
                <a:ea typeface="ＭＳ Ｐゴシック" pitchFamily="34" charset="-128"/>
              </a:rPr>
              <a:t>t doing it.</a:t>
            </a:r>
          </a:p>
          <a:p>
            <a:pPr eaLnBrk="1" hangingPunct="1">
              <a:spcBef>
                <a:spcPct val="0"/>
              </a:spcBef>
            </a:pPr>
            <a:r>
              <a:rPr lang="en-US" sz="1100" smtClean="0">
                <a:ea typeface="ＭＳ Ｐゴシック" pitchFamily="34" charset="-128"/>
              </a:rPr>
              <a:t>Taking the challenge to be nice. could change someone</a:t>
            </a:r>
            <a:r>
              <a:rPr lang="ja-JP" altLang="en-US" sz="1100" smtClean="0">
                <a:ea typeface="ＭＳ Ｐゴシック" pitchFamily="34" charset="-128"/>
              </a:rPr>
              <a:t>’</a:t>
            </a:r>
            <a:r>
              <a:rPr lang="en-US" altLang="ja-JP" sz="1100" smtClean="0">
                <a:ea typeface="ＭＳ Ｐゴシック" pitchFamily="34" charset="-128"/>
              </a:rPr>
              <a:t>s class period, their school day, their week --- even their life. </a:t>
            </a:r>
          </a:p>
          <a:p>
            <a:pPr eaLnBrk="1" hangingPunct="1">
              <a:spcBef>
                <a:spcPct val="0"/>
              </a:spcBef>
            </a:pPr>
            <a:r>
              <a:rPr lang="en-US" sz="1100" b="1" smtClean="0">
                <a:ea typeface="ＭＳ Ｐゴシック" pitchFamily="34" charset="-128"/>
              </a:rPr>
              <a:t>What can we do to challenge?</a:t>
            </a:r>
            <a:endParaRPr lang="en-US" sz="1100" smtClean="0">
              <a:ea typeface="ＭＳ Ｐゴシック" pitchFamily="34" charset="-128"/>
            </a:endParaRPr>
          </a:p>
          <a:p>
            <a:pPr eaLnBrk="1" hangingPunct="1">
              <a:spcBef>
                <a:spcPct val="0"/>
              </a:spcBef>
            </a:pPr>
            <a:r>
              <a:rPr lang="en-US" sz="1100" smtClean="0">
                <a:ea typeface="ＭＳ Ｐゴシック" pitchFamily="34" charset="-128"/>
              </a:rPr>
              <a:t>Challenge:</a:t>
            </a:r>
          </a:p>
          <a:p>
            <a:pPr eaLnBrk="1" hangingPunct="1">
              <a:spcBef>
                <a:spcPct val="0"/>
              </a:spcBef>
            </a:pPr>
            <a:r>
              <a:rPr lang="en-US" sz="1100" b="1" smtClean="0">
                <a:ea typeface="ＭＳ Ｐゴシック" pitchFamily="34" charset="-128"/>
              </a:rPr>
              <a:t>Yourself to reach out</a:t>
            </a:r>
          </a:p>
          <a:p>
            <a:pPr eaLnBrk="1" hangingPunct="1">
              <a:spcBef>
                <a:spcPct val="0"/>
              </a:spcBef>
            </a:pPr>
            <a:r>
              <a:rPr lang="en-US" sz="1100" smtClean="0">
                <a:ea typeface="ＭＳ Ｐゴシック" pitchFamily="34" charset="-128"/>
              </a:rPr>
              <a:t>It sometimes isn</a:t>
            </a:r>
            <a:r>
              <a:rPr lang="ja-JP" altLang="en-US" sz="1100" smtClean="0">
                <a:ea typeface="ＭＳ Ｐゴシック" pitchFamily="34" charset="-128"/>
              </a:rPr>
              <a:t>’</a:t>
            </a:r>
            <a:r>
              <a:rPr lang="en-US" altLang="ja-JP" sz="1100" smtClean="0">
                <a:ea typeface="ＭＳ Ｐゴシック" pitchFamily="34" charset="-128"/>
              </a:rPr>
              <a:t>t easy to leave our </a:t>
            </a:r>
            <a:r>
              <a:rPr lang="ja-JP" altLang="en-US" sz="1100" smtClean="0">
                <a:ea typeface="ＭＳ Ｐゴシック" pitchFamily="34" charset="-128"/>
              </a:rPr>
              <a:t>“</a:t>
            </a:r>
            <a:r>
              <a:rPr lang="en-US" altLang="ja-JP" sz="1100" smtClean="0">
                <a:ea typeface="ＭＳ Ｐゴシック" pitchFamily="34" charset="-128"/>
              </a:rPr>
              <a:t>comfort zones</a:t>
            </a:r>
            <a:r>
              <a:rPr lang="ja-JP" altLang="en-US" sz="1100" smtClean="0">
                <a:ea typeface="ＭＳ Ｐゴシック" pitchFamily="34" charset="-128"/>
              </a:rPr>
              <a:t>”</a:t>
            </a:r>
            <a:r>
              <a:rPr lang="en-US" altLang="ja-JP" sz="1100" smtClean="0">
                <a:ea typeface="ＭＳ Ｐゴシック" pitchFamily="34" charset="-128"/>
              </a:rPr>
              <a:t> and help someone who needs it. It</a:t>
            </a:r>
            <a:r>
              <a:rPr lang="ja-JP" altLang="en-US" sz="1100" smtClean="0">
                <a:ea typeface="ＭＳ Ｐゴシック" pitchFamily="34" charset="-128"/>
              </a:rPr>
              <a:t>’</a:t>
            </a:r>
            <a:r>
              <a:rPr lang="en-US" altLang="ja-JP" sz="1100" smtClean="0">
                <a:ea typeface="ＭＳ Ｐゴシック" pitchFamily="34" charset="-128"/>
              </a:rPr>
              <a:t>s a challenge.</a:t>
            </a:r>
          </a:p>
          <a:p>
            <a:pPr eaLnBrk="1" hangingPunct="1">
              <a:spcBef>
                <a:spcPct val="0"/>
              </a:spcBef>
            </a:pPr>
            <a:r>
              <a:rPr lang="en-US" sz="1100" smtClean="0">
                <a:ea typeface="ＭＳ Ｐゴシック" pitchFamily="34" charset="-128"/>
              </a:rPr>
              <a:t>Even the smallest bit of support can make a huge difference in a person</a:t>
            </a:r>
            <a:r>
              <a:rPr lang="ja-JP" altLang="en-US" sz="1100" smtClean="0">
                <a:ea typeface="ＭＳ Ｐゴシック" pitchFamily="34" charset="-128"/>
              </a:rPr>
              <a:t>’</a:t>
            </a:r>
            <a:r>
              <a:rPr lang="en-US" altLang="ja-JP" sz="1100" smtClean="0">
                <a:ea typeface="ＭＳ Ｐゴシック" pitchFamily="34" charset="-128"/>
              </a:rPr>
              <a:t>s life, often in ways that we don</a:t>
            </a:r>
            <a:r>
              <a:rPr lang="ja-JP" altLang="en-US" sz="1100" smtClean="0">
                <a:ea typeface="ＭＳ Ｐゴシック" pitchFamily="34" charset="-128"/>
              </a:rPr>
              <a:t>’</a:t>
            </a:r>
            <a:r>
              <a:rPr lang="en-US" altLang="ja-JP" sz="1100" smtClean="0">
                <a:ea typeface="ＭＳ Ｐゴシック" pitchFamily="34" charset="-128"/>
              </a:rPr>
              <a:t>t expect to see.</a:t>
            </a:r>
          </a:p>
          <a:p>
            <a:pPr eaLnBrk="1" hangingPunct="1">
              <a:spcBef>
                <a:spcPct val="0"/>
              </a:spcBef>
            </a:pPr>
            <a:r>
              <a:rPr lang="en-US" sz="1100" b="1" smtClean="0">
                <a:ea typeface="ＭＳ Ｐゴシック" pitchFamily="34" charset="-128"/>
              </a:rPr>
              <a:t>Challenge others to be inclusive and behave positively towards others</a:t>
            </a:r>
          </a:p>
          <a:p>
            <a:pPr eaLnBrk="1" hangingPunct="1">
              <a:spcBef>
                <a:spcPct val="0"/>
              </a:spcBef>
            </a:pPr>
            <a:r>
              <a:rPr lang="en-US" sz="1100" smtClean="0">
                <a:ea typeface="ＭＳ Ｐゴシック" pitchFamily="34" charset="-128"/>
              </a:rPr>
              <a:t>Challenging others to change their behavior can be intimidating, but it</a:t>
            </a:r>
            <a:r>
              <a:rPr lang="ja-JP" altLang="en-US" sz="1100" smtClean="0">
                <a:ea typeface="ＭＳ Ｐゴシック" pitchFamily="34" charset="-128"/>
              </a:rPr>
              <a:t>’</a:t>
            </a:r>
            <a:r>
              <a:rPr lang="en-US" altLang="ja-JP" sz="1100" smtClean="0">
                <a:ea typeface="ＭＳ Ｐゴシック" pitchFamily="34" charset="-128"/>
              </a:rPr>
              <a:t>s easier than you think; other people feel the same way that you do…most people want to be nice.</a:t>
            </a:r>
          </a:p>
          <a:p>
            <a:pPr eaLnBrk="1" hangingPunct="1">
              <a:spcBef>
                <a:spcPct val="0"/>
              </a:spcBef>
            </a:pPr>
            <a:r>
              <a:rPr lang="en-US" sz="1100" smtClean="0">
                <a:ea typeface="ＭＳ Ｐゴシック" pitchFamily="34" charset="-128"/>
              </a:rPr>
              <a:t>When someone isn</a:t>
            </a:r>
            <a:r>
              <a:rPr lang="ja-JP" altLang="en-US" sz="1100" smtClean="0">
                <a:ea typeface="ＭＳ Ｐゴシック" pitchFamily="34" charset="-128"/>
              </a:rPr>
              <a:t>’</a:t>
            </a:r>
            <a:r>
              <a:rPr lang="en-US" altLang="ja-JP" sz="1100" smtClean="0">
                <a:ea typeface="ＭＳ Ｐゴシック" pitchFamily="34" charset="-128"/>
              </a:rPr>
              <a:t>t taking the challenge to be nice, ask yourself if they might need someone to be nice. to them. To Notice, Invite, Challenge and Empower them.</a:t>
            </a:r>
          </a:p>
          <a:p>
            <a:pPr eaLnBrk="1" hangingPunct="1">
              <a:spcBef>
                <a:spcPct val="0"/>
              </a:spcBef>
            </a:pPr>
            <a:endParaRPr lang="en-US" sz="1100" smtClean="0">
              <a:ea typeface="ＭＳ Ｐゴシック" pitchFamily="34" charset="-128"/>
            </a:endParaRPr>
          </a:p>
          <a:p>
            <a:pPr eaLnBrk="1" hangingPunct="1">
              <a:spcBef>
                <a:spcPct val="0"/>
              </a:spcBef>
            </a:pPr>
            <a:endParaRPr lang="en-US" sz="1100" smtClean="0">
              <a:ea typeface="ＭＳ Ｐゴシック" pitchFamily="34" charset="-128"/>
            </a:endParaRPr>
          </a:p>
        </p:txBody>
      </p:sp>
      <p:sp>
        <p:nvSpPr>
          <p:cNvPr id="72708" name="Slide Number Placeholder 3"/>
          <p:cNvSpPr>
            <a:spLocks noGrp="1"/>
          </p:cNvSpPr>
          <p:nvPr>
            <p:ph type="sldNum" sz="quarter" idx="5"/>
          </p:nvPr>
        </p:nvSpPr>
        <p:spPr bwMode="auto">
          <a:noFill/>
          <a:ln>
            <a:miter lim="800000"/>
            <a:headEnd/>
            <a:tailEnd/>
          </a:ln>
        </p:spPr>
        <p:txBody>
          <a:bodyPr/>
          <a:lstStyle/>
          <a:p>
            <a:fld id="{04B76249-5457-4E1D-85F9-07EA3FF11B37}" type="slidenum">
              <a:rPr lang="en-US" smtClean="0"/>
              <a:pPr/>
              <a:t>21</a:t>
            </a:fld>
            <a:endParaRPr lang="en-US" smtClean="0"/>
          </a:p>
        </p:txBody>
      </p:sp>
    </p:spTree>
    <p:extLst>
      <p:ext uri="{BB962C8B-B14F-4D97-AF65-F5344CB8AC3E}">
        <p14:creationId xmlns:p14="http://schemas.microsoft.com/office/powerpoint/2010/main" val="235808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When you </a:t>
            </a:r>
            <a:r>
              <a:rPr lang="en-US" sz="1100" b="1" dirty="0"/>
              <a:t>notice </a:t>
            </a:r>
            <a:r>
              <a:rPr lang="en-US" sz="1100" dirty="0"/>
              <a:t>someone who needs help and you </a:t>
            </a:r>
            <a:r>
              <a:rPr lang="en-US" sz="1100" b="1" dirty="0"/>
              <a:t>invite</a:t>
            </a:r>
            <a:r>
              <a:rPr lang="en-US" sz="1100" dirty="0"/>
              <a:t> yourself to help them and you </a:t>
            </a:r>
            <a:r>
              <a:rPr lang="en-US" sz="1100" b="1" dirty="0"/>
              <a:t>challenge</a:t>
            </a:r>
            <a:r>
              <a:rPr lang="en-US" sz="1100" dirty="0"/>
              <a:t> yourself to be nice you are </a:t>
            </a:r>
            <a:r>
              <a:rPr lang="en-US" sz="1100" b="1" dirty="0"/>
              <a:t>empowering</a:t>
            </a:r>
            <a:r>
              <a:rPr lang="en-US" sz="1100" dirty="0"/>
              <a:t> yourself, your new friend, and those who were witnesses.</a:t>
            </a:r>
          </a:p>
          <a:p>
            <a:r>
              <a:rPr lang="en-US" sz="1100" b="1" dirty="0"/>
              <a:t>What can we do to empower?</a:t>
            </a:r>
            <a:endParaRPr lang="en-US" sz="1100" dirty="0"/>
          </a:p>
          <a:p>
            <a:r>
              <a:rPr lang="en-US" sz="1100" dirty="0"/>
              <a:t>To empower means to give power. Exercise the freedom to give power to yourself and others in your thoughts, feelings, and actions.  Be encouraging to others, especially those who might doubt themselves.  Lead by example. </a:t>
            </a:r>
          </a:p>
          <a:p>
            <a:r>
              <a:rPr lang="en-US" sz="1100" b="1" dirty="0"/>
              <a:t>Empower:</a:t>
            </a:r>
          </a:p>
          <a:p>
            <a:r>
              <a:rPr lang="en-US" sz="1100" b="1" dirty="0"/>
              <a:t>Yourself by taking the challenge</a:t>
            </a:r>
          </a:p>
          <a:p>
            <a:pPr lvl="0"/>
            <a:r>
              <a:rPr lang="en-US" sz="1100" dirty="0"/>
              <a:t>No matter what the outcome, it will feel empowering help someone with how they are thinking, acting and feeling.</a:t>
            </a:r>
          </a:p>
          <a:p>
            <a:pPr lvl="0"/>
            <a:r>
              <a:rPr lang="de-DE" sz="1100" dirty="0"/>
              <a:t>The power </a:t>
            </a:r>
            <a:r>
              <a:rPr lang="de-DE" sz="1100" dirty="0" err="1"/>
              <a:t>that</a:t>
            </a:r>
            <a:r>
              <a:rPr lang="de-DE" sz="1100" dirty="0"/>
              <a:t> </a:t>
            </a:r>
            <a:r>
              <a:rPr lang="de-DE" sz="1100" dirty="0" err="1"/>
              <a:t>you</a:t>
            </a:r>
            <a:r>
              <a:rPr lang="de-DE" sz="1100" dirty="0"/>
              <a:t> </a:t>
            </a:r>
            <a:r>
              <a:rPr lang="de-DE" sz="1100" dirty="0" err="1"/>
              <a:t>feel</a:t>
            </a:r>
            <a:r>
              <a:rPr lang="de-DE" sz="1100" dirty="0"/>
              <a:t> </a:t>
            </a:r>
            <a:r>
              <a:rPr lang="de-DE" sz="1100" dirty="0" err="1"/>
              <a:t>when</a:t>
            </a:r>
            <a:r>
              <a:rPr lang="de-DE" sz="1100" dirty="0"/>
              <a:t> </a:t>
            </a:r>
            <a:r>
              <a:rPr lang="de-DE" sz="1100" dirty="0" err="1"/>
              <a:t>doing</a:t>
            </a:r>
            <a:r>
              <a:rPr lang="de-DE" sz="1100" dirty="0"/>
              <a:t> </a:t>
            </a:r>
            <a:r>
              <a:rPr lang="de-DE" sz="1100" dirty="0" err="1"/>
              <a:t>the</a:t>
            </a:r>
            <a:r>
              <a:rPr lang="de-DE" sz="1100" dirty="0"/>
              <a:t> </a:t>
            </a:r>
            <a:r>
              <a:rPr lang="de-DE" sz="1100" dirty="0" err="1"/>
              <a:t>right</a:t>
            </a:r>
            <a:r>
              <a:rPr lang="de-DE" sz="1100" dirty="0"/>
              <a:t> </a:t>
            </a:r>
            <a:r>
              <a:rPr lang="de-DE" sz="1100" dirty="0" err="1"/>
              <a:t>thing</a:t>
            </a:r>
            <a:r>
              <a:rPr lang="de-DE" sz="1100" dirty="0"/>
              <a:t> will </a:t>
            </a:r>
            <a:r>
              <a:rPr lang="de-DE" sz="1100" dirty="0" err="1"/>
              <a:t>be</a:t>
            </a:r>
            <a:r>
              <a:rPr lang="de-DE" sz="1100" dirty="0"/>
              <a:t> </a:t>
            </a:r>
            <a:r>
              <a:rPr lang="de-DE" sz="1100" dirty="0" err="1"/>
              <a:t>infectious</a:t>
            </a:r>
            <a:r>
              <a:rPr lang="de-DE" sz="1100" dirty="0"/>
              <a:t>. </a:t>
            </a:r>
            <a:endParaRPr lang="en-US" sz="1100" dirty="0"/>
          </a:p>
          <a:p>
            <a:pPr lvl="0"/>
            <a:r>
              <a:rPr lang="de-DE" sz="1100" dirty="0" err="1"/>
              <a:t>be</a:t>
            </a:r>
            <a:r>
              <a:rPr lang="de-DE" sz="1100" dirty="0"/>
              <a:t> </a:t>
            </a:r>
            <a:r>
              <a:rPr lang="de-DE" sz="1100" dirty="0" err="1"/>
              <a:t>nice</a:t>
            </a:r>
            <a:r>
              <a:rPr lang="de-DE" sz="1100" dirty="0"/>
              <a:t>. </a:t>
            </a:r>
            <a:r>
              <a:rPr lang="de-DE" sz="1100" dirty="0" err="1"/>
              <a:t>to</a:t>
            </a:r>
            <a:r>
              <a:rPr lang="de-DE" sz="1100" dirty="0"/>
              <a:t> </a:t>
            </a:r>
            <a:r>
              <a:rPr lang="de-DE" sz="1100" dirty="0" err="1"/>
              <a:t>yourself</a:t>
            </a:r>
            <a:r>
              <a:rPr lang="de-DE" sz="1100" dirty="0"/>
              <a:t>; </a:t>
            </a:r>
            <a:r>
              <a:rPr lang="de-DE" sz="1100" dirty="0" err="1"/>
              <a:t>appreciate</a:t>
            </a:r>
            <a:r>
              <a:rPr lang="de-DE" sz="1100" dirty="0"/>
              <a:t> </a:t>
            </a:r>
            <a:r>
              <a:rPr lang="de-DE" sz="1100" dirty="0" err="1"/>
              <a:t>the</a:t>
            </a:r>
            <a:r>
              <a:rPr lang="de-DE" sz="1100" dirty="0"/>
              <a:t> </a:t>
            </a:r>
            <a:r>
              <a:rPr lang="de-DE" sz="1100" dirty="0" err="1"/>
              <a:t>peoson</a:t>
            </a:r>
            <a:r>
              <a:rPr lang="de-DE" sz="1100" dirty="0"/>
              <a:t> </a:t>
            </a:r>
            <a:r>
              <a:rPr lang="de-DE" sz="1100" dirty="0" err="1"/>
              <a:t>that</a:t>
            </a:r>
            <a:r>
              <a:rPr lang="de-DE" sz="1100" dirty="0"/>
              <a:t> </a:t>
            </a:r>
            <a:r>
              <a:rPr lang="de-DE" sz="1100" dirty="0" err="1"/>
              <a:t>you</a:t>
            </a:r>
            <a:r>
              <a:rPr lang="de-DE" sz="1100" dirty="0"/>
              <a:t> </a:t>
            </a:r>
            <a:r>
              <a:rPr lang="de-DE" sz="1100" dirty="0" err="1"/>
              <a:t>are</a:t>
            </a:r>
            <a:r>
              <a:rPr lang="de-DE" sz="1100" dirty="0"/>
              <a:t> </a:t>
            </a:r>
            <a:r>
              <a:rPr lang="de-DE" sz="1100" dirty="0" err="1"/>
              <a:t>and</a:t>
            </a:r>
            <a:r>
              <a:rPr lang="de-DE" sz="1100" dirty="0"/>
              <a:t> </a:t>
            </a:r>
            <a:r>
              <a:rPr lang="de-DE" sz="1100" dirty="0" err="1"/>
              <a:t>that</a:t>
            </a:r>
            <a:r>
              <a:rPr lang="de-DE" sz="1100" dirty="0"/>
              <a:t> </a:t>
            </a:r>
            <a:r>
              <a:rPr lang="de-DE" sz="1100" dirty="0" err="1"/>
              <a:t>you</a:t>
            </a:r>
            <a:r>
              <a:rPr lang="de-DE" sz="1100" dirty="0"/>
              <a:t> </a:t>
            </a:r>
            <a:r>
              <a:rPr lang="de-DE" sz="1100" dirty="0" err="1"/>
              <a:t>have</a:t>
            </a:r>
            <a:r>
              <a:rPr lang="de-DE" sz="1100" dirty="0"/>
              <a:t> </a:t>
            </a:r>
            <a:r>
              <a:rPr lang="de-DE" sz="1100" dirty="0" err="1"/>
              <a:t>the</a:t>
            </a:r>
            <a:r>
              <a:rPr lang="de-DE" sz="1100" dirty="0"/>
              <a:t> power </a:t>
            </a:r>
            <a:r>
              <a:rPr lang="de-DE" sz="1100" dirty="0" err="1"/>
              <a:t>to</a:t>
            </a:r>
            <a:r>
              <a:rPr lang="de-DE" sz="1100" dirty="0"/>
              <a:t> </a:t>
            </a:r>
            <a:r>
              <a:rPr lang="de-DE" sz="1100" dirty="0" err="1"/>
              <a:t>be</a:t>
            </a:r>
            <a:r>
              <a:rPr lang="de-DE" sz="1100" dirty="0"/>
              <a:t> </a:t>
            </a:r>
            <a:r>
              <a:rPr lang="de-DE" sz="1100" dirty="0" err="1"/>
              <a:t>nice</a:t>
            </a:r>
            <a:r>
              <a:rPr lang="de-DE" sz="1100" dirty="0"/>
              <a:t>.!</a:t>
            </a:r>
            <a:r>
              <a:rPr lang="en-US" sz="1100" dirty="0"/>
              <a:t> </a:t>
            </a:r>
          </a:p>
          <a:p>
            <a:pPr lvl="0"/>
            <a:r>
              <a:rPr lang="de-DE" sz="1100" b="1" dirty="0" err="1"/>
              <a:t>Others</a:t>
            </a:r>
            <a:r>
              <a:rPr lang="de-DE" sz="1100" b="1" dirty="0"/>
              <a:t> </a:t>
            </a:r>
            <a:r>
              <a:rPr lang="de-DE" sz="1100" b="1" dirty="0" err="1"/>
              <a:t>with</a:t>
            </a:r>
            <a:r>
              <a:rPr lang="de-DE" sz="1100" b="1" dirty="0"/>
              <a:t> </a:t>
            </a:r>
            <a:r>
              <a:rPr lang="de-DE" sz="1100" b="1" dirty="0" err="1"/>
              <a:t>your</a:t>
            </a:r>
            <a:r>
              <a:rPr lang="de-DE" sz="1100" b="1" dirty="0"/>
              <a:t> </a:t>
            </a:r>
            <a:r>
              <a:rPr lang="de-DE" sz="1100" b="1" dirty="0" err="1"/>
              <a:t>support</a:t>
            </a:r>
            <a:endParaRPr lang="en-US" sz="1100" b="1" dirty="0"/>
          </a:p>
          <a:p>
            <a:pPr lvl="0"/>
            <a:r>
              <a:rPr lang="de-DE" sz="1100" dirty="0" err="1"/>
              <a:t>Once</a:t>
            </a:r>
            <a:r>
              <a:rPr lang="de-DE" sz="1100" dirty="0"/>
              <a:t> </a:t>
            </a:r>
            <a:r>
              <a:rPr lang="de-DE" sz="1100" dirty="0" err="1"/>
              <a:t>you</a:t>
            </a:r>
            <a:r>
              <a:rPr lang="de-DE" sz="1100" dirty="0"/>
              <a:t> </a:t>
            </a:r>
            <a:r>
              <a:rPr lang="de-DE" sz="1100" dirty="0" err="1"/>
              <a:t>have</a:t>
            </a:r>
            <a:r>
              <a:rPr lang="de-DE" sz="1100" dirty="0"/>
              <a:t> </a:t>
            </a:r>
            <a:r>
              <a:rPr lang="de-DE" sz="1100" dirty="0" err="1"/>
              <a:t>taken</a:t>
            </a:r>
            <a:r>
              <a:rPr lang="de-DE" sz="1100" dirty="0"/>
              <a:t> </a:t>
            </a:r>
            <a:r>
              <a:rPr lang="de-DE" sz="1100" dirty="0" err="1"/>
              <a:t>the</a:t>
            </a:r>
            <a:r>
              <a:rPr lang="de-DE" sz="1100" dirty="0"/>
              <a:t> </a:t>
            </a:r>
            <a:r>
              <a:rPr lang="de-DE" sz="1100" dirty="0" err="1"/>
              <a:t>challenge</a:t>
            </a:r>
            <a:r>
              <a:rPr lang="de-DE" sz="1100" dirty="0"/>
              <a:t> </a:t>
            </a:r>
            <a:r>
              <a:rPr lang="de-DE" sz="1100" dirty="0" err="1"/>
              <a:t>to</a:t>
            </a:r>
            <a:r>
              <a:rPr lang="de-DE" sz="1100" dirty="0"/>
              <a:t> </a:t>
            </a:r>
            <a:r>
              <a:rPr lang="de-DE" sz="1100" dirty="0" err="1"/>
              <a:t>reach</a:t>
            </a:r>
            <a:r>
              <a:rPr lang="de-DE" sz="1100" dirty="0"/>
              <a:t> out </a:t>
            </a:r>
            <a:r>
              <a:rPr lang="de-DE" sz="1100" dirty="0" err="1"/>
              <a:t>and</a:t>
            </a:r>
            <a:r>
              <a:rPr lang="de-DE" sz="1100" dirty="0"/>
              <a:t> </a:t>
            </a:r>
            <a:r>
              <a:rPr lang="de-DE" sz="1100" dirty="0" err="1"/>
              <a:t>be</a:t>
            </a:r>
            <a:r>
              <a:rPr lang="de-DE" sz="1100" dirty="0"/>
              <a:t> </a:t>
            </a:r>
            <a:r>
              <a:rPr lang="de-DE" sz="1100" dirty="0" err="1"/>
              <a:t>nice</a:t>
            </a:r>
            <a:r>
              <a:rPr lang="de-DE" sz="1100" dirty="0"/>
              <a:t>., </a:t>
            </a:r>
            <a:r>
              <a:rPr lang="de-DE" sz="1100" dirty="0" err="1"/>
              <a:t>you</a:t>
            </a:r>
            <a:r>
              <a:rPr lang="de-DE" sz="1100" dirty="0"/>
              <a:t> will </a:t>
            </a:r>
            <a:r>
              <a:rPr lang="de-DE" sz="1100" dirty="0" err="1"/>
              <a:t>be</a:t>
            </a:r>
            <a:r>
              <a:rPr lang="de-DE" sz="1100" dirty="0"/>
              <a:t> </a:t>
            </a:r>
            <a:r>
              <a:rPr lang="de-DE" sz="1100" dirty="0" err="1"/>
              <a:t>giving</a:t>
            </a:r>
            <a:r>
              <a:rPr lang="de-DE" sz="1100" dirty="0"/>
              <a:t> power </a:t>
            </a:r>
            <a:r>
              <a:rPr lang="de-DE" sz="1100" dirty="0" err="1"/>
              <a:t>through</a:t>
            </a:r>
            <a:r>
              <a:rPr lang="de-DE" sz="1100" dirty="0"/>
              <a:t> </a:t>
            </a:r>
            <a:r>
              <a:rPr lang="de-DE" sz="1100" dirty="0" err="1"/>
              <a:t>support</a:t>
            </a:r>
            <a:r>
              <a:rPr lang="de-DE" sz="1100" dirty="0"/>
              <a:t> </a:t>
            </a:r>
            <a:r>
              <a:rPr lang="de-DE" sz="1100" dirty="0" err="1"/>
              <a:t>to</a:t>
            </a:r>
            <a:r>
              <a:rPr lang="de-DE" sz="1100" dirty="0"/>
              <a:t> </a:t>
            </a:r>
            <a:r>
              <a:rPr lang="de-DE" sz="1100" dirty="0" err="1"/>
              <a:t>someone</a:t>
            </a:r>
            <a:r>
              <a:rPr lang="de-DE" sz="1100" dirty="0"/>
              <a:t> </a:t>
            </a:r>
            <a:r>
              <a:rPr lang="de-DE" sz="1100" dirty="0" err="1"/>
              <a:t>who</a:t>
            </a:r>
            <a:r>
              <a:rPr lang="de-DE" sz="1100" dirty="0"/>
              <a:t> </a:t>
            </a:r>
            <a:r>
              <a:rPr lang="de-DE" sz="1100" dirty="0" err="1"/>
              <a:t>needs</a:t>
            </a:r>
            <a:r>
              <a:rPr lang="de-DE" sz="1100" dirty="0"/>
              <a:t> it.</a:t>
            </a:r>
            <a:endParaRPr lang="en-US" sz="1100" dirty="0"/>
          </a:p>
          <a:p>
            <a:pPr lvl="0"/>
            <a:r>
              <a:rPr lang="de-DE" sz="1100" dirty="0" err="1"/>
              <a:t>You</a:t>
            </a:r>
            <a:r>
              <a:rPr lang="de-DE" sz="1100" dirty="0"/>
              <a:t> </a:t>
            </a:r>
            <a:r>
              <a:rPr lang="de-DE" sz="1100" dirty="0" err="1"/>
              <a:t>might</a:t>
            </a:r>
            <a:r>
              <a:rPr lang="de-DE" sz="1100" dirty="0"/>
              <a:t> </a:t>
            </a:r>
            <a:r>
              <a:rPr lang="de-DE" sz="1100" dirty="0" err="1"/>
              <a:t>lift</a:t>
            </a:r>
            <a:r>
              <a:rPr lang="de-DE" sz="1100" dirty="0"/>
              <a:t> </a:t>
            </a:r>
            <a:r>
              <a:rPr lang="de-DE" sz="1100" dirty="0" err="1"/>
              <a:t>someone’s</a:t>
            </a:r>
            <a:r>
              <a:rPr lang="de-DE" sz="1100" dirty="0"/>
              <a:t> </a:t>
            </a:r>
            <a:r>
              <a:rPr lang="de-DE" sz="1100" dirty="0" err="1"/>
              <a:t>self-esteem</a:t>
            </a:r>
            <a:r>
              <a:rPr lang="de-DE" sz="1100" dirty="0"/>
              <a:t> so </a:t>
            </a:r>
            <a:r>
              <a:rPr lang="de-DE" sz="1100" dirty="0" err="1"/>
              <a:t>that</a:t>
            </a:r>
            <a:r>
              <a:rPr lang="de-DE" sz="1100" dirty="0"/>
              <a:t> </a:t>
            </a:r>
            <a:r>
              <a:rPr lang="de-DE" sz="1100" dirty="0" err="1"/>
              <a:t>they</a:t>
            </a:r>
            <a:r>
              <a:rPr lang="de-DE" sz="1100" dirty="0"/>
              <a:t> </a:t>
            </a:r>
            <a:r>
              <a:rPr lang="de-DE" sz="1100" dirty="0" err="1"/>
              <a:t>can</a:t>
            </a:r>
            <a:r>
              <a:rPr lang="de-DE" sz="1100" dirty="0"/>
              <a:t> in turn </a:t>
            </a:r>
            <a:r>
              <a:rPr lang="de-DE" sz="1100" dirty="0" err="1"/>
              <a:t>help</a:t>
            </a:r>
            <a:r>
              <a:rPr lang="de-DE" sz="1100" dirty="0"/>
              <a:t> </a:t>
            </a:r>
            <a:r>
              <a:rPr lang="de-DE" sz="1100" dirty="0" err="1"/>
              <a:t>someone</a:t>
            </a:r>
            <a:r>
              <a:rPr lang="de-DE" sz="1100" dirty="0"/>
              <a:t> </a:t>
            </a:r>
            <a:r>
              <a:rPr lang="de-DE" sz="1100" dirty="0" err="1"/>
              <a:t>else</a:t>
            </a:r>
            <a:r>
              <a:rPr lang="de-DE" sz="1100" dirty="0"/>
              <a:t>. </a:t>
            </a:r>
            <a:r>
              <a:rPr lang="de-DE" sz="1100" dirty="0" err="1"/>
              <a:t>It’s</a:t>
            </a:r>
            <a:r>
              <a:rPr lang="de-DE" sz="1100" dirty="0"/>
              <a:t> </a:t>
            </a:r>
            <a:r>
              <a:rPr lang="de-DE" sz="1100" dirty="0" err="1"/>
              <a:t>infectious</a:t>
            </a:r>
            <a:r>
              <a:rPr lang="de-DE" sz="1100" dirty="0"/>
              <a:t>. </a:t>
            </a:r>
            <a:endParaRPr lang="en-US" sz="1100" dirty="0"/>
          </a:p>
          <a:p>
            <a:r>
              <a:rPr lang="de-DE" sz="1100" b="1" dirty="0" err="1"/>
              <a:t>Your</a:t>
            </a:r>
            <a:r>
              <a:rPr lang="de-DE" sz="1100" b="1" dirty="0"/>
              <a:t> </a:t>
            </a:r>
            <a:r>
              <a:rPr lang="de-DE" sz="1100" b="1" dirty="0" err="1"/>
              <a:t>community</a:t>
            </a:r>
            <a:r>
              <a:rPr lang="de-DE" sz="1100" b="1" dirty="0"/>
              <a:t> </a:t>
            </a:r>
            <a:r>
              <a:rPr lang="de-DE" sz="1100" b="1" dirty="0" err="1"/>
              <a:t>with</a:t>
            </a:r>
            <a:r>
              <a:rPr lang="de-DE" sz="1100" b="1" dirty="0"/>
              <a:t> </a:t>
            </a:r>
            <a:r>
              <a:rPr lang="de-DE" sz="1100" b="1" dirty="0" err="1"/>
              <a:t>your</a:t>
            </a:r>
            <a:r>
              <a:rPr lang="de-DE" sz="1100" b="1" dirty="0"/>
              <a:t> </a:t>
            </a:r>
            <a:r>
              <a:rPr lang="de-DE" sz="1100" b="1" dirty="0" err="1"/>
              <a:t>leadership</a:t>
            </a:r>
            <a:endParaRPr lang="en-US" sz="1100" b="1" dirty="0"/>
          </a:p>
          <a:p>
            <a:r>
              <a:rPr lang="de-DE" sz="1100" dirty="0"/>
              <a:t>The </a:t>
            </a:r>
            <a:r>
              <a:rPr lang="de-DE" sz="1100" dirty="0" err="1"/>
              <a:t>ultimate</a:t>
            </a:r>
            <a:r>
              <a:rPr lang="de-DE" sz="1100" dirty="0"/>
              <a:t>  </a:t>
            </a:r>
            <a:r>
              <a:rPr lang="de-DE" sz="1100" dirty="0" err="1"/>
              <a:t>goal</a:t>
            </a:r>
            <a:r>
              <a:rPr lang="de-DE" sz="1100" dirty="0"/>
              <a:t> </a:t>
            </a:r>
            <a:r>
              <a:rPr lang="de-DE" sz="1100" dirty="0" err="1"/>
              <a:t>be</a:t>
            </a:r>
            <a:r>
              <a:rPr lang="de-DE" sz="1100" dirty="0"/>
              <a:t> </a:t>
            </a:r>
            <a:r>
              <a:rPr lang="de-DE" sz="1100" dirty="0" err="1"/>
              <a:t>nice</a:t>
            </a:r>
            <a:r>
              <a:rPr lang="de-DE" sz="1100" dirty="0"/>
              <a:t>. initiative </a:t>
            </a:r>
            <a:r>
              <a:rPr lang="de-DE" sz="1100" dirty="0" err="1"/>
              <a:t>is</a:t>
            </a:r>
            <a:r>
              <a:rPr lang="de-DE" sz="1100" dirty="0"/>
              <a:t> </a:t>
            </a:r>
            <a:r>
              <a:rPr lang="de-DE" sz="1100" dirty="0" err="1"/>
              <a:t>to</a:t>
            </a:r>
            <a:r>
              <a:rPr lang="de-DE" sz="1100" dirty="0"/>
              <a:t> </a:t>
            </a:r>
            <a:r>
              <a:rPr lang="de-DE" sz="1100" dirty="0" err="1"/>
              <a:t>take</a:t>
            </a:r>
            <a:r>
              <a:rPr lang="de-DE" sz="1100" dirty="0"/>
              <a:t> </a:t>
            </a:r>
            <a:r>
              <a:rPr lang="de-DE" sz="1100" dirty="0" err="1"/>
              <a:t>it</a:t>
            </a:r>
            <a:r>
              <a:rPr lang="de-DE" sz="1100" dirty="0"/>
              <a:t> </a:t>
            </a:r>
            <a:r>
              <a:rPr lang="de-DE" sz="1100" dirty="0" err="1"/>
              <a:t>one</a:t>
            </a:r>
            <a:r>
              <a:rPr lang="de-DE" sz="1100" dirty="0"/>
              <a:t> </a:t>
            </a:r>
            <a:r>
              <a:rPr lang="de-DE" sz="1100" dirty="0" err="1"/>
              <a:t>step</a:t>
            </a:r>
            <a:r>
              <a:rPr lang="de-DE" sz="1100" dirty="0"/>
              <a:t> </a:t>
            </a:r>
            <a:r>
              <a:rPr lang="de-DE" sz="1100" dirty="0" err="1"/>
              <a:t>further</a:t>
            </a:r>
            <a:r>
              <a:rPr lang="de-DE" sz="1100" dirty="0"/>
              <a:t> </a:t>
            </a:r>
            <a:r>
              <a:rPr lang="de-DE" sz="1100" dirty="0" err="1"/>
              <a:t>and</a:t>
            </a:r>
            <a:r>
              <a:rPr lang="de-DE" sz="1100" dirty="0"/>
              <a:t> </a:t>
            </a:r>
            <a:r>
              <a:rPr lang="de-DE" sz="1100" dirty="0" err="1"/>
              <a:t>empower</a:t>
            </a:r>
            <a:r>
              <a:rPr lang="de-DE" sz="1100" dirty="0"/>
              <a:t> </a:t>
            </a:r>
            <a:r>
              <a:rPr lang="de-DE" sz="1100" dirty="0" err="1"/>
              <a:t>the</a:t>
            </a:r>
            <a:r>
              <a:rPr lang="de-DE" sz="1100" dirty="0"/>
              <a:t> </a:t>
            </a:r>
            <a:r>
              <a:rPr lang="de-DE" sz="1100" dirty="0" err="1"/>
              <a:t>community</a:t>
            </a:r>
            <a:r>
              <a:rPr lang="de-DE" sz="1100" dirty="0"/>
              <a:t>.</a:t>
            </a:r>
            <a:endParaRPr lang="en-US" sz="1100" dirty="0"/>
          </a:p>
          <a:p>
            <a:pPr lvl="0"/>
            <a:r>
              <a:rPr lang="de-DE" sz="1100" dirty="0" err="1"/>
              <a:t>It</a:t>
            </a:r>
            <a:r>
              <a:rPr lang="de-DE" sz="1100" dirty="0"/>
              <a:t> </a:t>
            </a:r>
            <a:r>
              <a:rPr lang="de-DE" sz="1100" dirty="0" err="1"/>
              <a:t>takes</a:t>
            </a:r>
            <a:r>
              <a:rPr lang="de-DE" sz="1100" dirty="0"/>
              <a:t> </a:t>
            </a:r>
            <a:r>
              <a:rPr lang="de-DE" sz="1100" dirty="0" err="1"/>
              <a:t>everyone</a:t>
            </a:r>
            <a:r>
              <a:rPr lang="de-DE" sz="1100" dirty="0"/>
              <a:t> in a </a:t>
            </a:r>
            <a:r>
              <a:rPr lang="de-DE" sz="1100" dirty="0" err="1"/>
              <a:t>community</a:t>
            </a:r>
            <a:r>
              <a:rPr lang="de-DE" sz="1100" dirty="0"/>
              <a:t> </a:t>
            </a:r>
            <a:r>
              <a:rPr lang="de-DE" sz="1100" dirty="0" err="1"/>
              <a:t>to</a:t>
            </a:r>
            <a:r>
              <a:rPr lang="de-DE" sz="1100" dirty="0"/>
              <a:t> </a:t>
            </a:r>
            <a:r>
              <a:rPr lang="de-DE" sz="1100" dirty="0" err="1"/>
              <a:t>understand</a:t>
            </a:r>
            <a:r>
              <a:rPr lang="de-DE" sz="1100" dirty="0"/>
              <a:t> </a:t>
            </a:r>
            <a:r>
              <a:rPr lang="de-DE" sz="1100" dirty="0" err="1"/>
              <a:t>that</a:t>
            </a:r>
            <a:r>
              <a:rPr lang="de-DE" sz="1100" dirty="0"/>
              <a:t> </a:t>
            </a:r>
            <a:r>
              <a:rPr lang="de-DE" sz="1100" dirty="0" err="1"/>
              <a:t>be</a:t>
            </a:r>
            <a:r>
              <a:rPr lang="de-DE" sz="1100" dirty="0"/>
              <a:t> </a:t>
            </a:r>
            <a:r>
              <a:rPr lang="de-DE" sz="1100" dirty="0" err="1"/>
              <a:t>nice</a:t>
            </a:r>
            <a:r>
              <a:rPr lang="de-DE" sz="1100" dirty="0"/>
              <a:t>. </a:t>
            </a:r>
            <a:r>
              <a:rPr lang="de-DE" sz="1100" dirty="0" err="1"/>
              <a:t>is</a:t>
            </a:r>
            <a:r>
              <a:rPr lang="de-DE" sz="1100" dirty="0"/>
              <a:t> </a:t>
            </a:r>
            <a:r>
              <a:rPr lang="de-DE" sz="1100" dirty="0" err="1"/>
              <a:t>about</a:t>
            </a:r>
            <a:r>
              <a:rPr lang="de-DE" sz="1100" dirty="0"/>
              <a:t> </a:t>
            </a:r>
            <a:r>
              <a:rPr lang="de-DE" sz="1100" dirty="0" err="1"/>
              <a:t>improving</a:t>
            </a:r>
            <a:r>
              <a:rPr lang="de-DE" sz="1100" dirty="0"/>
              <a:t> </a:t>
            </a:r>
            <a:r>
              <a:rPr lang="de-DE" sz="1100" dirty="0" err="1"/>
              <a:t>the</a:t>
            </a:r>
            <a:r>
              <a:rPr lang="de-DE" sz="1100" dirty="0"/>
              <a:t> </a:t>
            </a:r>
            <a:r>
              <a:rPr lang="de-DE" sz="1100" dirty="0" err="1"/>
              <a:t>health</a:t>
            </a:r>
            <a:r>
              <a:rPr lang="de-DE" sz="1100" dirty="0"/>
              <a:t> </a:t>
            </a:r>
            <a:r>
              <a:rPr lang="de-DE" sz="1100" dirty="0" err="1"/>
              <a:t>of</a:t>
            </a:r>
            <a:r>
              <a:rPr lang="de-DE" sz="1100" dirty="0"/>
              <a:t> </a:t>
            </a:r>
            <a:r>
              <a:rPr lang="de-DE" sz="1100" dirty="0" err="1"/>
              <a:t>our</a:t>
            </a:r>
            <a:r>
              <a:rPr lang="de-DE" sz="1100" dirty="0"/>
              <a:t> </a:t>
            </a:r>
            <a:r>
              <a:rPr lang="de-DE" sz="1100" dirty="0" err="1"/>
              <a:t>community</a:t>
            </a:r>
            <a:r>
              <a:rPr lang="de-DE" sz="1100" dirty="0"/>
              <a:t> </a:t>
            </a:r>
            <a:r>
              <a:rPr lang="de-DE" sz="1100" dirty="0" err="1"/>
              <a:t>by</a:t>
            </a:r>
            <a:r>
              <a:rPr lang="de-DE" sz="1100" dirty="0"/>
              <a:t> </a:t>
            </a:r>
            <a:r>
              <a:rPr lang="de-DE" sz="1100" dirty="0" err="1"/>
              <a:t>taking</a:t>
            </a:r>
            <a:r>
              <a:rPr lang="de-DE" sz="1100" dirty="0"/>
              <a:t> </a:t>
            </a:r>
            <a:r>
              <a:rPr lang="de-DE" sz="1100" dirty="0" err="1"/>
              <a:t>care</a:t>
            </a:r>
            <a:r>
              <a:rPr lang="de-DE" sz="1100" dirty="0"/>
              <a:t> </a:t>
            </a:r>
            <a:r>
              <a:rPr lang="de-DE" sz="1100" dirty="0" err="1"/>
              <a:t>of</a:t>
            </a:r>
            <a:r>
              <a:rPr lang="de-DE" sz="1100" dirty="0"/>
              <a:t> </a:t>
            </a:r>
            <a:r>
              <a:rPr lang="de-DE" sz="1100" dirty="0" err="1"/>
              <a:t>how</a:t>
            </a:r>
            <a:r>
              <a:rPr lang="de-DE" sz="1100" dirty="0"/>
              <a:t> </a:t>
            </a:r>
            <a:r>
              <a:rPr lang="de-DE" sz="1100" dirty="0" err="1"/>
              <a:t>people</a:t>
            </a:r>
            <a:r>
              <a:rPr lang="de-DE" sz="1100" dirty="0"/>
              <a:t> </a:t>
            </a:r>
            <a:r>
              <a:rPr lang="de-DE" sz="1100" dirty="0" err="1"/>
              <a:t>think</a:t>
            </a:r>
            <a:r>
              <a:rPr lang="de-DE" sz="1100" dirty="0"/>
              <a:t>, </a:t>
            </a:r>
            <a:r>
              <a:rPr lang="de-DE" sz="1100" dirty="0" err="1"/>
              <a:t>act</a:t>
            </a:r>
            <a:r>
              <a:rPr lang="de-DE" sz="1100" dirty="0"/>
              <a:t> </a:t>
            </a:r>
            <a:r>
              <a:rPr lang="de-DE" sz="1100" dirty="0" err="1"/>
              <a:t>and</a:t>
            </a:r>
            <a:r>
              <a:rPr lang="de-DE" sz="1100" dirty="0"/>
              <a:t> </a:t>
            </a:r>
            <a:r>
              <a:rPr lang="de-DE" sz="1100" dirty="0" err="1"/>
              <a:t>feel</a:t>
            </a:r>
            <a:r>
              <a:rPr lang="de-DE" sz="1100" dirty="0"/>
              <a:t>. </a:t>
            </a:r>
            <a:endParaRPr lang="en-US" sz="1100" dirty="0"/>
          </a:p>
          <a:p>
            <a:pPr lvl="0"/>
            <a:r>
              <a:rPr lang="de-DE" sz="1100" dirty="0"/>
              <a:t>Think </a:t>
            </a:r>
            <a:r>
              <a:rPr lang="de-DE" sz="1100" dirty="0" err="1"/>
              <a:t>of</a:t>
            </a:r>
            <a:r>
              <a:rPr lang="de-DE" sz="1100" dirty="0"/>
              <a:t> </a:t>
            </a:r>
            <a:r>
              <a:rPr lang="de-DE" sz="1100" dirty="0" err="1"/>
              <a:t>ways</a:t>
            </a:r>
            <a:r>
              <a:rPr lang="de-DE" sz="1100" dirty="0"/>
              <a:t> </a:t>
            </a:r>
            <a:r>
              <a:rPr lang="de-DE" sz="1100" dirty="0" err="1"/>
              <a:t>that</a:t>
            </a:r>
            <a:r>
              <a:rPr lang="de-DE" sz="1100" dirty="0"/>
              <a:t> </a:t>
            </a:r>
            <a:r>
              <a:rPr lang="de-DE" sz="1100" dirty="0" err="1"/>
              <a:t>you</a:t>
            </a:r>
            <a:r>
              <a:rPr lang="de-DE" sz="1100" dirty="0"/>
              <a:t> </a:t>
            </a:r>
            <a:r>
              <a:rPr lang="de-DE" sz="1100" dirty="0" err="1"/>
              <a:t>can</a:t>
            </a:r>
            <a:r>
              <a:rPr lang="de-DE" sz="1100" dirty="0"/>
              <a:t> </a:t>
            </a:r>
            <a:r>
              <a:rPr lang="de-DE" sz="1100" dirty="0" err="1"/>
              <a:t>empower</a:t>
            </a:r>
            <a:r>
              <a:rPr lang="de-DE" sz="1100" dirty="0"/>
              <a:t> </a:t>
            </a:r>
            <a:r>
              <a:rPr lang="de-DE" sz="1100" dirty="0" err="1"/>
              <a:t>your</a:t>
            </a:r>
            <a:r>
              <a:rPr lang="de-DE" sz="1100" dirty="0"/>
              <a:t> </a:t>
            </a:r>
            <a:r>
              <a:rPr lang="de-DE" sz="1100" dirty="0" err="1"/>
              <a:t>community</a:t>
            </a:r>
            <a:r>
              <a:rPr lang="de-DE" sz="1100" dirty="0"/>
              <a:t> </a:t>
            </a:r>
            <a:r>
              <a:rPr lang="de-DE" sz="1100" dirty="0" err="1"/>
              <a:t>with</a:t>
            </a:r>
            <a:r>
              <a:rPr lang="de-DE" sz="1100" dirty="0"/>
              <a:t> </a:t>
            </a:r>
            <a:r>
              <a:rPr lang="de-DE" sz="1100" dirty="0" err="1"/>
              <a:t>the</a:t>
            </a:r>
            <a:r>
              <a:rPr lang="de-DE" sz="1100" dirty="0"/>
              <a:t> </a:t>
            </a:r>
            <a:r>
              <a:rPr lang="de-DE" sz="1100" dirty="0" err="1"/>
              <a:t>be</a:t>
            </a:r>
            <a:r>
              <a:rPr lang="de-DE" sz="1100" dirty="0"/>
              <a:t> </a:t>
            </a:r>
            <a:r>
              <a:rPr lang="de-DE" sz="1100" dirty="0" err="1"/>
              <a:t>nice</a:t>
            </a:r>
            <a:r>
              <a:rPr lang="de-DE" sz="1100" dirty="0"/>
              <a:t>. </a:t>
            </a:r>
            <a:r>
              <a:rPr lang="de-DE" sz="1100" dirty="0" err="1"/>
              <a:t>message</a:t>
            </a:r>
            <a:r>
              <a:rPr lang="de-DE" sz="1100" dirty="0"/>
              <a:t>.</a:t>
            </a:r>
            <a:endParaRPr lang="en-US" sz="1100" dirty="0"/>
          </a:p>
          <a:p>
            <a:endParaRPr lang="en-US" sz="1100" dirty="0"/>
          </a:p>
          <a:p>
            <a:endParaRPr lang="en-US" sz="1100" dirty="0"/>
          </a:p>
        </p:txBody>
      </p:sp>
      <p:sp>
        <p:nvSpPr>
          <p:cNvPr id="4" name="Slide Number Placeholder 3"/>
          <p:cNvSpPr>
            <a:spLocks noGrp="1"/>
          </p:cNvSpPr>
          <p:nvPr>
            <p:ph type="sldNum" sz="quarter" idx="10"/>
          </p:nvPr>
        </p:nvSpPr>
        <p:spPr/>
        <p:txBody>
          <a:bodyPr/>
          <a:lstStyle/>
          <a:p>
            <a:fld id="{01F2A70B-78F2-4DCF-B53B-C990D2FAFB8A}" type="slidenum">
              <a:rPr lang="en-US" smtClean="0"/>
              <a:pPr/>
              <a:t>24</a:t>
            </a:fld>
            <a:endParaRPr lang="en-US"/>
          </a:p>
        </p:txBody>
      </p:sp>
    </p:spTree>
    <p:extLst>
      <p:ext uri="{BB962C8B-B14F-4D97-AF65-F5344CB8AC3E}">
        <p14:creationId xmlns:p14="http://schemas.microsoft.com/office/powerpoint/2010/main" val="26867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dirty="0"/>
              <a:t>Click to edit Master title style</a:t>
            </a: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dirty="0"/>
              <a:t>Click to edit Master subtitle style</a:t>
            </a: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dirty="0"/>
              <a:t>Click to edit Master title style</a:t>
            </a: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5" name="Footer Placeholder 4"/>
          <p:cNvSpPr>
            <a:spLocks noGrp="1"/>
          </p:cNvSpPr>
          <p:nvPr>
            <p:ph type="ftr" sz="quarter" idx="11"/>
          </p:nvPr>
        </p:nvSpPr>
        <p:spPr>
          <a:xfrm>
            <a:off x="1522413" y="6400801"/>
            <a:ext cx="6324599" cy="276226"/>
          </a:xfrm>
          <a:prstGeom prst="rect">
            <a:avLst/>
          </a:prstGeom>
        </p:spPr>
        <p:txBody>
          <a:bodyPr/>
          <a:lstStyle/>
          <a:p>
            <a:endParaRPr/>
          </a:p>
        </p:txBody>
      </p:sp>
      <p:sp>
        <p:nvSpPr>
          <p:cNvPr id="6" name="Slide Number Placeholder 5"/>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a:t>Click to edit Master title style</a:t>
            </a: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5" name="Footer Placeholder 4"/>
          <p:cNvSpPr>
            <a:spLocks noGrp="1"/>
          </p:cNvSpPr>
          <p:nvPr>
            <p:ph type="ftr" sz="quarter" idx="11"/>
          </p:nvPr>
        </p:nvSpPr>
        <p:spPr>
          <a:xfrm>
            <a:off x="1522413" y="6400801"/>
            <a:ext cx="6324599" cy="276226"/>
          </a:xfrm>
          <a:prstGeom prst="rect">
            <a:avLst/>
          </a:prstGeom>
        </p:spPr>
        <p:txBody>
          <a:bodyPr/>
          <a:lstStyle/>
          <a:p>
            <a:endParaRPr/>
          </a:p>
        </p:txBody>
      </p:sp>
      <p:sp>
        <p:nvSpPr>
          <p:cNvPr id="6" name="Slide Number Placeholder 5"/>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dirty="0"/>
              <a:t>Click to edit Master title style</a:t>
            </a: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5" name="Footer Placeholder 4"/>
          <p:cNvSpPr>
            <a:spLocks noGrp="1"/>
          </p:cNvSpPr>
          <p:nvPr>
            <p:ph type="ftr" sz="quarter" idx="11"/>
          </p:nvPr>
        </p:nvSpPr>
        <p:spPr>
          <a:xfrm>
            <a:off x="1522413" y="6400801"/>
            <a:ext cx="6324599" cy="276226"/>
          </a:xfrm>
          <a:prstGeom prst="rect">
            <a:avLst/>
          </a:prstGeom>
        </p:spPr>
        <p:txBody>
          <a:bodyPr/>
          <a:lstStyle/>
          <a:p>
            <a:endParaRPr/>
          </a:p>
        </p:txBody>
      </p:sp>
      <p:sp>
        <p:nvSpPr>
          <p:cNvPr id="6" name="Slide Number Placeholder 5"/>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a:t>Click to edit Master title style</a:t>
            </a: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5" name="Footer Placeholder 4"/>
          <p:cNvSpPr>
            <a:spLocks noGrp="1"/>
          </p:cNvSpPr>
          <p:nvPr>
            <p:ph type="ftr" sz="quarter" idx="11"/>
          </p:nvPr>
        </p:nvSpPr>
        <p:spPr>
          <a:xfrm>
            <a:off x="1522413" y="6400801"/>
            <a:ext cx="6324599" cy="276226"/>
          </a:xfrm>
          <a:prstGeom prst="rect">
            <a:avLst/>
          </a:prstGeom>
        </p:spPr>
        <p:txBody>
          <a:bodyPr/>
          <a:lstStyle/>
          <a:p>
            <a:endParaRPr/>
          </a:p>
        </p:txBody>
      </p:sp>
      <p:sp>
        <p:nvSpPr>
          <p:cNvPr id="6" name="Slide Number Placeholder 5"/>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dirty="0"/>
              <a:t>Click to edit Master title style</a:t>
            </a: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Date Placeholder 4"/>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6" name="Footer Placeholder 5"/>
          <p:cNvSpPr>
            <a:spLocks noGrp="1"/>
          </p:cNvSpPr>
          <p:nvPr>
            <p:ph type="ftr" sz="quarter" idx="11"/>
          </p:nvPr>
        </p:nvSpPr>
        <p:spPr>
          <a:xfrm>
            <a:off x="1522413" y="6400801"/>
            <a:ext cx="6324599" cy="276226"/>
          </a:xfrm>
          <a:prstGeom prst="rect">
            <a:avLst/>
          </a:prstGeom>
        </p:spPr>
        <p:txBody>
          <a:bodyPr/>
          <a:lstStyle/>
          <a:p>
            <a:endParaRPr/>
          </a:p>
        </p:txBody>
      </p:sp>
      <p:sp>
        <p:nvSpPr>
          <p:cNvPr id="7" name="Slide Number Placeholder 6"/>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a:t>Click to edit Master title style</a:t>
            </a: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7" name="Date Placeholder 6"/>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8" name="Footer Placeholder 7"/>
          <p:cNvSpPr>
            <a:spLocks noGrp="1"/>
          </p:cNvSpPr>
          <p:nvPr>
            <p:ph type="ftr" sz="quarter" idx="11"/>
          </p:nvPr>
        </p:nvSpPr>
        <p:spPr>
          <a:xfrm>
            <a:off x="1522413" y="6400801"/>
            <a:ext cx="6324599" cy="276226"/>
          </a:xfrm>
          <a:prstGeom prst="rect">
            <a:avLst/>
          </a:prstGeom>
        </p:spPr>
        <p:txBody>
          <a:bodyPr/>
          <a:lstStyle/>
          <a:p>
            <a:endParaRPr/>
          </a:p>
        </p:txBody>
      </p:sp>
      <p:sp>
        <p:nvSpPr>
          <p:cNvPr id="9" name="Slide Number Placeholder 8"/>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dirty="0"/>
              <a:t>Click to edit Master title style</a:t>
            </a:r>
          </a:p>
        </p:txBody>
      </p:sp>
      <p:sp>
        <p:nvSpPr>
          <p:cNvPr id="3" name="Date Placeholder 2"/>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4" name="Footer Placeholder 3"/>
          <p:cNvSpPr>
            <a:spLocks noGrp="1"/>
          </p:cNvSpPr>
          <p:nvPr>
            <p:ph type="ftr" sz="quarter" idx="11"/>
          </p:nvPr>
        </p:nvSpPr>
        <p:spPr>
          <a:xfrm>
            <a:off x="1522413" y="6400801"/>
            <a:ext cx="6324599" cy="276226"/>
          </a:xfrm>
          <a:prstGeom prst="rect">
            <a:avLst/>
          </a:prstGeom>
        </p:spPr>
        <p:txBody>
          <a:bodyPr/>
          <a:lstStyle/>
          <a:p>
            <a:endParaRPr/>
          </a:p>
        </p:txBody>
      </p:sp>
      <p:sp>
        <p:nvSpPr>
          <p:cNvPr id="5" name="Slide Number Placeholder 4"/>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3" name="Footer Placeholder 2"/>
          <p:cNvSpPr>
            <a:spLocks noGrp="1"/>
          </p:cNvSpPr>
          <p:nvPr>
            <p:ph type="ftr" sz="quarter" idx="11"/>
          </p:nvPr>
        </p:nvSpPr>
        <p:spPr>
          <a:xfrm>
            <a:off x="1522413" y="6400801"/>
            <a:ext cx="6324599" cy="276226"/>
          </a:xfrm>
          <a:prstGeom prst="rect">
            <a:avLst/>
          </a:prstGeom>
        </p:spPr>
        <p:txBody>
          <a:bodyPr/>
          <a:lstStyle/>
          <a:p>
            <a:endParaRPr dirty="0"/>
          </a:p>
        </p:txBody>
      </p:sp>
      <p:sp>
        <p:nvSpPr>
          <p:cNvPr id="4" name="Slide Number Placeholder 3"/>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dirty="0"/>
              <a:t>Click to edit Master title style</a:t>
            </a: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6" name="Footer Placeholder 5"/>
          <p:cNvSpPr>
            <a:spLocks noGrp="1"/>
          </p:cNvSpPr>
          <p:nvPr>
            <p:ph type="ftr" sz="quarter" idx="11"/>
          </p:nvPr>
        </p:nvSpPr>
        <p:spPr>
          <a:xfrm>
            <a:off x="1522413" y="6400801"/>
            <a:ext cx="6324599" cy="276226"/>
          </a:xfrm>
          <a:prstGeom prst="rect">
            <a:avLst/>
          </a:prstGeom>
        </p:spPr>
        <p:txBody>
          <a:bodyPr/>
          <a:lstStyle/>
          <a:p>
            <a:endParaRPr dirty="0"/>
          </a:p>
        </p:txBody>
      </p:sp>
      <p:sp>
        <p:nvSpPr>
          <p:cNvPr id="7" name="Slide Number Placeholder 6"/>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dirty="0"/>
              <a:t>Click to edit Master title style</a:t>
            </a: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dirty="0"/>
              <a:t>Click icon to add picture</a:t>
            </a: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a:t>Click to edit Master text styles</a:t>
            </a:r>
          </a:p>
        </p:txBody>
      </p:sp>
      <p:sp>
        <p:nvSpPr>
          <p:cNvPr id="5" name="Date Placeholder 4"/>
          <p:cNvSpPr>
            <a:spLocks noGrp="1"/>
          </p:cNvSpPr>
          <p:nvPr>
            <p:ph type="dt" sz="half" idx="10"/>
          </p:nvPr>
        </p:nvSpPr>
        <p:spPr>
          <a:xfrm>
            <a:off x="8075612" y="6400801"/>
            <a:ext cx="1243859" cy="276226"/>
          </a:xfrm>
          <a:prstGeom prst="rect">
            <a:avLst/>
          </a:prstGeom>
        </p:spPr>
        <p:txBody>
          <a:bodyPr/>
          <a:lstStyle/>
          <a:p>
            <a:fld id="{9AFE8FB1-0A7A-443E-AAF7-31D4FA1AA312}" type="datetimeFigureOut">
              <a:rPr lang="en-US"/>
              <a:pPr/>
              <a:t>8/21/2017</a:t>
            </a:fld>
            <a:endParaRPr/>
          </a:p>
        </p:txBody>
      </p:sp>
      <p:sp>
        <p:nvSpPr>
          <p:cNvPr id="6" name="Footer Placeholder 5"/>
          <p:cNvSpPr>
            <a:spLocks noGrp="1"/>
          </p:cNvSpPr>
          <p:nvPr>
            <p:ph type="ftr" sz="quarter" idx="11"/>
          </p:nvPr>
        </p:nvSpPr>
        <p:spPr>
          <a:xfrm>
            <a:off x="1522413" y="6400801"/>
            <a:ext cx="6324599" cy="276226"/>
          </a:xfrm>
          <a:prstGeom prst="rect">
            <a:avLst/>
          </a:prstGeom>
        </p:spPr>
        <p:txBody>
          <a:bodyPr/>
          <a:lstStyle/>
          <a:p>
            <a:endParaRPr/>
          </a:p>
        </p:txBody>
      </p:sp>
      <p:sp>
        <p:nvSpPr>
          <p:cNvPr id="7" name="Slide Number Placeholder 6"/>
          <p:cNvSpPr>
            <a:spLocks noGrp="1"/>
          </p:cNvSpPr>
          <p:nvPr>
            <p:ph type="sldNum" sz="quarter" idx="12"/>
          </p:nvPr>
        </p:nvSpPr>
        <p:spPr>
          <a:xfrm>
            <a:off x="9523412" y="6400801"/>
            <a:ext cx="1143002" cy="276226"/>
          </a:xfrm>
          <a:prstGeom prst="rect">
            <a:avLst/>
          </a:prstGeom>
        </p:spPr>
        <p:txBody>
          <a:bodyPr/>
          <a:lstStyle/>
          <a:p>
            <a:fld id="{25BA54BD-C84D-46CE-8B72-31BFB26ABA43}" type="slidenum">
              <a:rPr/>
              <a:p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dirty="0"/>
              <a:t>Click to edit Master title style</a:t>
            </a: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pic>
        <p:nvPicPr>
          <p:cNvPr id="7" name="Picture 6" descr="NEW be nice logo 2014.eps"/>
          <p:cNvPicPr>
            <a:picLocks noChangeAspect="1"/>
          </p:cNvPicPr>
          <p:nvPr userDrawn="1"/>
        </p:nvPicPr>
        <p:blipFill rotWithShape="1">
          <a:blip r:embed="rId13" cstate="print">
            <a:extLst>
              <a:ext uri="{28A0092B-C50C-407E-A947-70E740481C1C}">
                <a14:useLocalDpi xmlns:a14="http://schemas.microsoft.com/office/drawing/2010/main" val="0"/>
              </a:ext>
            </a:extLst>
          </a:blip>
          <a:srcRect l="13523" t="31365" r="12880" b="40104"/>
          <a:stretch/>
        </p:blipFill>
        <p:spPr>
          <a:xfrm>
            <a:off x="8579481" y="5645396"/>
            <a:ext cx="3138753" cy="940237"/>
          </a:xfrm>
          <a:prstGeom prst="rect">
            <a:avLst/>
          </a:prstGeom>
        </p:spPr>
      </p:pic>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Century Gothic"/>
          <a:ea typeface="+mj-ea"/>
          <a:cs typeface="Century Gothic"/>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Century Gothic"/>
          <a:ea typeface="+mn-ea"/>
          <a:cs typeface="Century Gothic"/>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Century Gothic"/>
          <a:ea typeface="+mn-ea"/>
          <a:cs typeface="Century Gothic"/>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Century Gothic"/>
          <a:ea typeface="+mn-ea"/>
          <a:cs typeface="Century Gothic"/>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Century Gothic"/>
          <a:ea typeface="+mn-ea"/>
          <a:cs typeface="Century Gothic"/>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Century Gothic"/>
          <a:ea typeface="+mn-ea"/>
          <a:cs typeface="Century Gothic"/>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enice.org/n-i-c-e-videos?wix-vod-video-id=eaa2605eded244549f9ea34dc51a38d9&amp;wix-vod-comp-id=comp-j1584hr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enice.org/n-i-c-e-videos?wix-vod-video-id=352336f024854b1583629640f9d60067&amp;wix-vod-comp-id=comp-j1584hr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enice.org/n-i-c-e-videos?wix-vod-video-id=3dd145fcc20c4d1eb6879f8e6f261509&amp;wix-vod-comp-id=comp-j1584hr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enice.org/n-i-c-e-videos?wix-vod-video-id=fdc82b5e2dce4adca320bd735fb995f8&amp;wix-vod-comp-id=comp-j1584hr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Rot="1" noChangeArrowheads="1"/>
          </p:cNvSpPr>
          <p:nvPr>
            <p:ph type="subTitle" idx="1"/>
          </p:nvPr>
        </p:nvSpPr>
        <p:spPr>
          <a:xfrm>
            <a:off x="3960812" y="2743200"/>
            <a:ext cx="5181044" cy="2286000"/>
          </a:xfrm>
        </p:spPr>
        <p:txBody>
          <a:bodyPr/>
          <a:lstStyle/>
          <a:p>
            <a:pPr algn="ctr" eaLnBrk="1" hangingPunct="1">
              <a:buFont typeface="Wingdings 2" pitchFamily="18" charset="2"/>
              <a:buNone/>
            </a:pPr>
            <a:r>
              <a:rPr lang="en-US" altLang="en-US" sz="5500" dirty="0" smtClean="0"/>
              <a:t>STAFF PRESENTATION </a:t>
            </a:r>
            <a:endParaRPr lang="en-US" altLang="en-US" sz="5500" dirty="0" smtClean="0"/>
          </a:p>
          <a:p>
            <a:pPr algn="ctr" eaLnBrk="1" hangingPunct="1">
              <a:buFont typeface="Wingdings 2" pitchFamily="18" charset="2"/>
              <a:buNone/>
            </a:pPr>
            <a:endParaRPr lang="en-US" altLang="en-US" sz="2800" dirty="0" smtClean="0"/>
          </a:p>
        </p:txBody>
      </p:sp>
      <p:pic>
        <p:nvPicPr>
          <p:cNvPr id="2" name="Picture 1" descr="Logo_No_Tag_BW.eps"/>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89212" y="2743200"/>
            <a:ext cx="1228655" cy="1875316"/>
          </a:xfrm>
          <a:prstGeom prst="rect">
            <a:avLst/>
          </a:prstGeom>
        </p:spPr>
      </p:pic>
    </p:spTree>
    <p:extLst>
      <p:ext uri="{BB962C8B-B14F-4D97-AF65-F5344CB8AC3E}">
        <p14:creationId xmlns:p14="http://schemas.microsoft.com/office/powerpoint/2010/main" val="43458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sz="half" idx="2"/>
          </p:nvPr>
        </p:nvSpPr>
        <p:spPr>
          <a:xfrm>
            <a:off x="1522413" y="1752600"/>
            <a:ext cx="4416552" cy="4419601"/>
          </a:xfrm>
        </p:spPr>
        <p:txBody>
          <a:bodyPr>
            <a:normAutofit/>
          </a:bodyPr>
          <a:lstStyle/>
          <a:p>
            <a:pPr eaLnBrk="1" hangingPunct="1">
              <a:spcBef>
                <a:spcPct val="0"/>
              </a:spcBef>
              <a:buFont typeface="Arial" charset="0"/>
              <a:buNone/>
            </a:pPr>
            <a:endParaRPr lang="en-US" dirty="0">
              <a:latin typeface="Century Gothic" charset="0"/>
              <a:ea typeface="ＭＳ Ｐゴシック" charset="0"/>
              <a:cs typeface="Century Gothic" charset="0"/>
            </a:endParaRPr>
          </a:p>
          <a:p>
            <a:pPr eaLnBrk="1" hangingPunct="1">
              <a:spcBef>
                <a:spcPct val="0"/>
              </a:spcBef>
            </a:pPr>
            <a:r>
              <a:rPr lang="en-US" dirty="0">
                <a:latin typeface="Century Gothic" charset="0"/>
                <a:ea typeface="ＭＳ Ｐゴシック" charset="0"/>
                <a:cs typeface="Century Gothic" charset="0"/>
              </a:rPr>
              <a:t>Previous episode of a mental illness or another mental illness</a:t>
            </a:r>
          </a:p>
          <a:p>
            <a:pPr eaLnBrk="1" hangingPunct="1">
              <a:spcBef>
                <a:spcPct val="0"/>
              </a:spcBef>
            </a:pPr>
            <a:r>
              <a:rPr lang="en-US" dirty="0">
                <a:latin typeface="Century Gothic" charset="0"/>
                <a:ea typeface="ＭＳ Ｐゴシック" charset="0"/>
                <a:cs typeface="Century Gothic" charset="0"/>
              </a:rPr>
              <a:t>Family history/genetics</a:t>
            </a:r>
          </a:p>
          <a:p>
            <a:pPr eaLnBrk="1" hangingPunct="1">
              <a:spcBef>
                <a:spcPct val="0"/>
              </a:spcBef>
            </a:pPr>
            <a:r>
              <a:rPr lang="en-US" dirty="0">
                <a:latin typeface="Century Gothic" charset="0"/>
                <a:ea typeface="ＭＳ Ｐゴシック" charset="0"/>
                <a:cs typeface="Century Gothic" charset="0"/>
              </a:rPr>
              <a:t>Learned behavior</a:t>
            </a:r>
          </a:p>
          <a:p>
            <a:pPr eaLnBrk="1" hangingPunct="1">
              <a:spcBef>
                <a:spcPct val="0"/>
              </a:spcBef>
            </a:pPr>
            <a:r>
              <a:rPr lang="en-US" dirty="0">
                <a:latin typeface="Century Gothic" charset="0"/>
                <a:ea typeface="ＭＳ Ｐゴシック" charset="0"/>
                <a:cs typeface="Century Gothic" charset="0"/>
              </a:rPr>
              <a:t>Chemical imbalance </a:t>
            </a:r>
          </a:p>
          <a:p>
            <a:pPr eaLnBrk="1" hangingPunct="1">
              <a:spcBef>
                <a:spcPct val="0"/>
              </a:spcBef>
            </a:pPr>
            <a:r>
              <a:rPr lang="en-US" dirty="0">
                <a:latin typeface="Century Gothic" charset="0"/>
                <a:ea typeface="ＭＳ Ｐゴシック" charset="0"/>
                <a:cs typeface="Century Gothic" charset="0"/>
              </a:rPr>
              <a:t>Substance misuse and sensitivity</a:t>
            </a:r>
          </a:p>
          <a:p>
            <a:pPr eaLnBrk="1" hangingPunct="1">
              <a:spcBef>
                <a:spcPct val="0"/>
              </a:spcBef>
            </a:pPr>
            <a:r>
              <a:rPr lang="en-US" dirty="0">
                <a:latin typeface="Century Gothic" charset="0"/>
                <a:ea typeface="ＭＳ Ｐゴシック" charset="0"/>
                <a:cs typeface="Century Gothic" charset="0"/>
              </a:rPr>
              <a:t>Seasonal changes </a:t>
            </a:r>
          </a:p>
          <a:p>
            <a:pPr eaLnBrk="1" hangingPunct="1">
              <a:spcBef>
                <a:spcPct val="0"/>
              </a:spcBef>
            </a:pPr>
            <a:r>
              <a:rPr lang="en-US" dirty="0">
                <a:latin typeface="Century Gothic" charset="0"/>
                <a:ea typeface="ＭＳ Ｐゴシック" charset="0"/>
                <a:cs typeface="Century Gothic" charset="0"/>
              </a:rPr>
              <a:t>Environmental factors</a:t>
            </a:r>
          </a:p>
          <a:p>
            <a:pPr eaLnBrk="1" hangingPunct="1">
              <a:lnSpc>
                <a:spcPct val="80000"/>
              </a:lnSpc>
            </a:pPr>
            <a:endParaRPr lang="en-US" sz="2200" dirty="0">
              <a:latin typeface="Century Gothic" charset="0"/>
              <a:ea typeface="ＭＳ Ｐゴシック" charset="0"/>
              <a:cs typeface="Century Gothic" charset="0"/>
            </a:endParaRPr>
          </a:p>
        </p:txBody>
      </p:sp>
      <p:sp>
        <p:nvSpPr>
          <p:cNvPr id="7" name="Content Placeholder 6"/>
          <p:cNvSpPr>
            <a:spLocks noGrp="1"/>
          </p:cNvSpPr>
          <p:nvPr>
            <p:ph sz="quarter" idx="4"/>
          </p:nvPr>
        </p:nvSpPr>
        <p:spPr>
          <a:xfrm>
            <a:off x="6249860" y="2057400"/>
            <a:ext cx="4416552" cy="4114801"/>
          </a:xfrm>
        </p:spPr>
        <p:txBody>
          <a:bodyPr>
            <a:normAutofit fontScale="92500"/>
          </a:bodyPr>
          <a:lstStyle/>
          <a:p>
            <a:pPr>
              <a:lnSpc>
                <a:spcPct val="100000"/>
              </a:lnSpc>
              <a:spcBef>
                <a:spcPts val="0"/>
              </a:spcBef>
              <a:defRPr/>
            </a:pPr>
            <a:r>
              <a:rPr lang="en-US" dirty="0"/>
              <a:t>Exposure to stressful life events/abuse/trauma</a:t>
            </a:r>
          </a:p>
          <a:p>
            <a:pPr marL="0" indent="0">
              <a:lnSpc>
                <a:spcPct val="100000"/>
              </a:lnSpc>
              <a:spcBef>
                <a:spcPts val="0"/>
              </a:spcBef>
              <a:defRPr/>
            </a:pPr>
            <a:r>
              <a:rPr lang="en-US" dirty="0"/>
              <a:t>  Difficult of abusive childhood</a:t>
            </a:r>
          </a:p>
          <a:p>
            <a:pPr marL="0" indent="0">
              <a:lnSpc>
                <a:spcPct val="100000"/>
              </a:lnSpc>
              <a:spcBef>
                <a:spcPts val="0"/>
              </a:spcBef>
              <a:defRPr/>
            </a:pPr>
            <a:r>
              <a:rPr lang="en-US" dirty="0"/>
              <a:t>  Ongoing stress and anxiety</a:t>
            </a:r>
          </a:p>
          <a:p>
            <a:pPr marL="0" indent="0">
              <a:lnSpc>
                <a:spcPct val="100000"/>
              </a:lnSpc>
              <a:spcBef>
                <a:spcPts val="0"/>
              </a:spcBef>
              <a:defRPr/>
            </a:pPr>
            <a:r>
              <a:rPr lang="en-US" dirty="0"/>
              <a:t>  Medical conditions and hormonal changes </a:t>
            </a:r>
          </a:p>
          <a:p>
            <a:pPr marL="0" indent="0">
              <a:lnSpc>
                <a:spcPct val="100000"/>
              </a:lnSpc>
              <a:spcBef>
                <a:spcPts val="0"/>
              </a:spcBef>
              <a:defRPr/>
            </a:pPr>
            <a:r>
              <a:rPr lang="en-US" dirty="0"/>
              <a:t>  Side effects of medication</a:t>
            </a:r>
          </a:p>
          <a:p>
            <a:pPr marL="0" indent="0">
              <a:lnSpc>
                <a:spcPct val="100000"/>
              </a:lnSpc>
              <a:spcBef>
                <a:spcPts val="0"/>
              </a:spcBef>
              <a:defRPr/>
            </a:pPr>
            <a:r>
              <a:rPr lang="en-US" dirty="0"/>
              <a:t>  Illness that is life threatening, chronic, or associated with pain</a:t>
            </a:r>
          </a:p>
          <a:p>
            <a:pPr marL="0" indent="0">
              <a:lnSpc>
                <a:spcPct val="100000"/>
              </a:lnSpc>
              <a:spcBef>
                <a:spcPts val="0"/>
              </a:spcBef>
              <a:defRPr/>
            </a:pPr>
            <a:r>
              <a:rPr lang="en-US" dirty="0"/>
              <a:t>  Brain injury </a:t>
            </a:r>
          </a:p>
          <a:p>
            <a:endParaRPr lang="en-US" dirty="0"/>
          </a:p>
        </p:txBody>
      </p:sp>
      <p:sp>
        <p:nvSpPr>
          <p:cNvPr id="4" name="Rectangle 1"/>
          <p:cNvSpPr txBox="1">
            <a:spLocks noChangeArrowheads="1"/>
          </p:cNvSpPr>
          <p:nvPr/>
        </p:nvSpPr>
        <p:spPr bwMode="auto">
          <a:xfrm>
            <a:off x="1751012" y="533400"/>
            <a:ext cx="10210799"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32080" anchor="b"/>
          <a:lstStyle>
            <a:lvl1pPr>
              <a:defRPr sz="2400">
                <a:solidFill>
                  <a:schemeClr val="tx1"/>
                </a:solidFill>
                <a:latin typeface="Century Gothic" charset="0"/>
                <a:ea typeface="ＭＳ Ｐゴシック" charset="0"/>
                <a:cs typeface="Century Gothic" charset="0"/>
              </a:defRPr>
            </a:lvl1pPr>
            <a:lvl2pPr marL="742950" indent="-285750">
              <a:defRPr sz="2000">
                <a:solidFill>
                  <a:schemeClr val="tx1"/>
                </a:solidFill>
                <a:latin typeface="Century Gothic" charset="0"/>
                <a:ea typeface="ＭＳ Ｐゴシック" charset="0"/>
                <a:cs typeface="Century Gothic" charset="0"/>
              </a:defRPr>
            </a:lvl2pPr>
            <a:lvl3pPr marL="1143000">
              <a:defRPr>
                <a:solidFill>
                  <a:schemeClr val="tx1"/>
                </a:solidFill>
                <a:latin typeface="Century Gothic" charset="0"/>
                <a:ea typeface="ＭＳ Ｐゴシック" charset="0"/>
                <a:cs typeface="Century Gothic" charset="0"/>
              </a:defRPr>
            </a:lvl3pPr>
            <a:lvl4pPr marL="1600200">
              <a:defRPr sz="1600">
                <a:solidFill>
                  <a:schemeClr val="tx1"/>
                </a:solidFill>
                <a:latin typeface="Century Gothic" charset="0"/>
                <a:ea typeface="ＭＳ Ｐゴシック" charset="0"/>
                <a:cs typeface="Century Gothic" charset="0"/>
              </a:defRPr>
            </a:lvl4pPr>
            <a:lvl5pPr marL="2057400">
              <a:defRPr sz="1600">
                <a:solidFill>
                  <a:schemeClr val="tx1"/>
                </a:solidFill>
                <a:latin typeface="Century Gothic" charset="0"/>
                <a:ea typeface="ＭＳ Ｐゴシック" charset="0"/>
                <a:cs typeface="Century Gothic" charset="0"/>
              </a:defRPr>
            </a:lvl5pPr>
            <a:lvl6pPr marL="2514600" eaLnBrk="0" fontAlgn="base" hangingPunct="0">
              <a:spcAft>
                <a:spcPct val="0"/>
              </a:spcAft>
              <a:buFont typeface="Arial" charset="0"/>
              <a:buChar char="▪"/>
              <a:defRPr sz="1600">
                <a:solidFill>
                  <a:schemeClr val="tx1"/>
                </a:solidFill>
                <a:latin typeface="Century Gothic" charset="0"/>
                <a:ea typeface="ＭＳ Ｐゴシック" charset="0"/>
                <a:cs typeface="Century Gothic" charset="0"/>
              </a:defRPr>
            </a:lvl6pPr>
            <a:lvl7pPr marL="2971800" eaLnBrk="0" fontAlgn="base" hangingPunct="0">
              <a:spcAft>
                <a:spcPct val="0"/>
              </a:spcAft>
              <a:buFont typeface="Arial" charset="0"/>
              <a:defRPr sz="1600">
                <a:solidFill>
                  <a:schemeClr val="tx1"/>
                </a:solidFill>
                <a:latin typeface="Century Gothic" charset="0"/>
                <a:ea typeface="ＭＳ Ｐゴシック" charset="0"/>
                <a:cs typeface="Century Gothic" charset="0"/>
              </a:defRPr>
            </a:lvl7pPr>
            <a:lvl8pPr marL="3429000" eaLnBrk="0" fontAlgn="base" hangingPunct="0">
              <a:spcAft>
                <a:spcPct val="0"/>
              </a:spcAft>
              <a:buFont typeface="Arial" charset="0"/>
              <a:buChar char="▪"/>
              <a:defRPr sz="1600">
                <a:solidFill>
                  <a:schemeClr val="tx1"/>
                </a:solidFill>
                <a:latin typeface="Century Gothic" charset="0"/>
                <a:ea typeface="ＭＳ Ｐゴシック" charset="0"/>
                <a:cs typeface="Century Gothic" charset="0"/>
              </a:defRPr>
            </a:lvl8pPr>
            <a:lvl9pPr marL="3886200" eaLnBrk="0" fontAlgn="base" hangingPunct="0">
              <a:spcAft>
                <a:spcPct val="0"/>
              </a:spcAft>
              <a:buFont typeface="Arial" charset="0"/>
              <a:defRPr sz="1600">
                <a:solidFill>
                  <a:schemeClr val="tx1"/>
                </a:solidFill>
                <a:latin typeface="Century Gothic" charset="0"/>
                <a:ea typeface="ＭＳ Ｐゴシック" charset="0"/>
                <a:cs typeface="Century Gothic" charset="0"/>
              </a:defRPr>
            </a:lvl9pPr>
          </a:lstStyle>
          <a:p>
            <a:pPr eaLnBrk="1" hangingPunct="1">
              <a:lnSpc>
                <a:spcPct val="90000"/>
              </a:lnSpc>
            </a:pPr>
            <a:r>
              <a:rPr lang="en-US" sz="4200" b="1" dirty="0">
                <a:solidFill>
                  <a:srgbClr val="72D54B"/>
                </a:solidFill>
              </a:rPr>
              <a:t>n</a:t>
            </a:r>
            <a:r>
              <a:rPr lang="en-US" sz="4200" b="1" dirty="0"/>
              <a:t>otice</a:t>
            </a:r>
            <a:r>
              <a:rPr lang="en-US" sz="4200" dirty="0"/>
              <a:t>: </a:t>
            </a:r>
            <a:r>
              <a:rPr lang="en-US" sz="3200" b="1" dirty="0" smtClean="0">
                <a:ea typeface="ヒラギノ角ゴ Pro W3" charset="0"/>
                <a:cs typeface="ヒラギノ角ゴ Pro W3" charset="0"/>
              </a:rPr>
              <a:t>Risk Factors for Developing Depression </a:t>
            </a:r>
            <a:endParaRPr lang="en-US" sz="3200" b="1" dirty="0">
              <a:ea typeface="ヒラギノ角ゴ Pro W6" charset="0"/>
              <a:cs typeface="ヒラギノ角ゴ Pro W6" charset="0"/>
            </a:endParaRPr>
          </a:p>
        </p:txBody>
      </p:sp>
      <p:pic>
        <p:nvPicPr>
          <p:cNvPr id="5" name="Picture 4"/>
          <p:cNvPicPr>
            <a:picLocks noChangeAspect="1"/>
          </p:cNvPicPr>
          <p:nvPr/>
        </p:nvPicPr>
        <p:blipFill>
          <a:blip r:embed="rId2"/>
          <a:stretch>
            <a:fillRect/>
          </a:stretch>
        </p:blipFill>
        <p:spPr>
          <a:xfrm>
            <a:off x="303212" y="304800"/>
            <a:ext cx="1285672" cy="1295400"/>
          </a:xfrm>
          <a:prstGeom prst="rect">
            <a:avLst/>
          </a:prstGeom>
        </p:spPr>
      </p:pic>
    </p:spTree>
    <p:extLst>
      <p:ext uri="{BB962C8B-B14F-4D97-AF65-F5344CB8AC3E}">
        <p14:creationId xmlns:p14="http://schemas.microsoft.com/office/powerpoint/2010/main" val="103750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981200"/>
            <a:ext cx="9144000" cy="4267200"/>
          </a:xfrm>
        </p:spPr>
        <p:txBody>
          <a:bodyPr>
            <a:normAutofit/>
          </a:bodyPr>
          <a:lstStyle/>
          <a:p>
            <a:pPr lvl="1">
              <a:buNone/>
              <a:defRPr/>
            </a:pPr>
            <a:r>
              <a:rPr lang="en-US" sz="2600" dirty="0" smtClean="0"/>
              <a:t>Top stressors:</a:t>
            </a:r>
          </a:p>
          <a:p>
            <a:pPr lvl="1">
              <a:buNone/>
              <a:defRPr/>
            </a:pPr>
            <a:endParaRPr lang="en-US" sz="2400" dirty="0" smtClean="0"/>
          </a:p>
          <a:p>
            <a:pPr lvl="1">
              <a:buFont typeface="Wingdings" pitchFamily="2" charset="2"/>
              <a:buChar char="§"/>
              <a:defRPr/>
            </a:pPr>
            <a:r>
              <a:rPr lang="en-US" altLang="en-US" dirty="0" smtClean="0"/>
              <a:t>Heavy school workload</a:t>
            </a:r>
          </a:p>
          <a:p>
            <a:pPr lvl="1">
              <a:buFont typeface="Wingdings" pitchFamily="2" charset="2"/>
              <a:buChar char="§"/>
              <a:defRPr/>
            </a:pPr>
            <a:r>
              <a:rPr lang="en-US" altLang="en-US" dirty="0" smtClean="0"/>
              <a:t>Learning Disabilities</a:t>
            </a:r>
          </a:p>
          <a:p>
            <a:pPr lvl="1">
              <a:buFont typeface="Wingdings" pitchFamily="2" charset="2"/>
              <a:buChar char="§"/>
              <a:defRPr/>
            </a:pPr>
            <a:r>
              <a:rPr lang="en-US" altLang="en-US" dirty="0" smtClean="0"/>
              <a:t>Balancing academics, outside activities and social life</a:t>
            </a:r>
          </a:p>
          <a:p>
            <a:pPr lvl="1">
              <a:buFont typeface="Wingdings" pitchFamily="2" charset="2"/>
              <a:buChar char="§"/>
              <a:defRPr/>
            </a:pPr>
            <a:r>
              <a:rPr lang="en-US" altLang="en-US" dirty="0" smtClean="0"/>
              <a:t>Relationship drama</a:t>
            </a:r>
          </a:p>
          <a:p>
            <a:pPr lvl="1">
              <a:buFont typeface="Wingdings" pitchFamily="2" charset="2"/>
              <a:buChar char="§"/>
              <a:defRPr/>
            </a:pPr>
            <a:r>
              <a:rPr lang="en-US" altLang="en-US" dirty="0" smtClean="0"/>
              <a:t>Family conflicts, divorce, single parent households</a:t>
            </a:r>
          </a:p>
          <a:p>
            <a:pPr lvl="1">
              <a:buFont typeface="Wingdings" pitchFamily="2" charset="2"/>
              <a:buChar char="§"/>
              <a:defRPr/>
            </a:pPr>
            <a:r>
              <a:rPr lang="en-US" altLang="en-US" dirty="0" smtClean="0"/>
              <a:t>Siblings </a:t>
            </a:r>
          </a:p>
          <a:p>
            <a:pPr lvl="1">
              <a:buFont typeface="Wingdings" pitchFamily="2" charset="2"/>
              <a:buChar char="§"/>
              <a:defRPr/>
            </a:pPr>
            <a:r>
              <a:rPr lang="en-US" altLang="en-US" dirty="0" smtClean="0"/>
              <a:t>Language barriers </a:t>
            </a:r>
          </a:p>
          <a:p>
            <a:pPr lvl="1">
              <a:buFont typeface="Wingdings" pitchFamily="2" charset="2"/>
              <a:buChar char="§"/>
              <a:defRPr/>
            </a:pPr>
            <a:r>
              <a:rPr lang="en-US" altLang="en-US" dirty="0" smtClean="0"/>
              <a:t>Moving / changing schools / new classroom &amp; teacher</a:t>
            </a:r>
          </a:p>
          <a:p>
            <a:pPr lvl="1">
              <a:buFont typeface="Wingdings" pitchFamily="2" charset="2"/>
              <a:buChar char="§"/>
              <a:defRPr/>
            </a:pPr>
            <a:r>
              <a:rPr lang="en-US" altLang="en-US" dirty="0" smtClean="0"/>
              <a:t>Ongoing/Constant Stressor (</a:t>
            </a:r>
            <a:r>
              <a:rPr lang="en-US" altLang="en-US" dirty="0" err="1" smtClean="0"/>
              <a:t>eg</a:t>
            </a:r>
            <a:r>
              <a:rPr lang="en-US" altLang="en-US" dirty="0" smtClean="0"/>
              <a:t>. “Bullying”)</a:t>
            </a:r>
          </a:p>
          <a:p>
            <a:pPr lvl="1">
              <a:buNone/>
              <a:defRPr/>
            </a:pPr>
            <a:endParaRPr lang="en-US" altLang="en-US" sz="2800" dirty="0" smtClean="0"/>
          </a:p>
          <a:p>
            <a:endParaRPr lang="en-US" dirty="0"/>
          </a:p>
        </p:txBody>
      </p:sp>
      <p:sp>
        <p:nvSpPr>
          <p:cNvPr id="6" name="Title 1"/>
          <p:cNvSpPr>
            <a:spLocks noGrp="1"/>
          </p:cNvSpPr>
          <p:nvPr>
            <p:ph type="title"/>
          </p:nvPr>
        </p:nvSpPr>
        <p:spPr>
          <a:xfrm>
            <a:off x="1751012" y="457200"/>
            <a:ext cx="9525000" cy="1020763"/>
          </a:xfrm>
        </p:spPr>
        <p:txBody>
          <a:bodyPr>
            <a:normAutofit fontScale="90000"/>
          </a:bodyPr>
          <a:lstStyle/>
          <a:p>
            <a:pPr eaLnBrk="1" hangingPunct="1">
              <a:defRPr/>
            </a:pPr>
            <a:r>
              <a:rPr lang="en-US" sz="4700" b="1" dirty="0" smtClean="0">
                <a:solidFill>
                  <a:srgbClr val="72D54B"/>
                </a:solidFill>
                <a:latin typeface="Century Gothic" charset="0"/>
                <a:ea typeface="ＭＳ Ｐゴシック" charset="0"/>
              </a:rPr>
              <a:t>n</a:t>
            </a:r>
            <a:r>
              <a:rPr lang="en-US" sz="4700" b="1" dirty="0" smtClean="0">
                <a:latin typeface="Century Gothic" charset="0"/>
                <a:ea typeface="ＭＳ Ｐゴシック" charset="0"/>
              </a:rPr>
              <a:t>otice</a:t>
            </a:r>
            <a:r>
              <a:rPr lang="en-US" sz="4700" dirty="0" smtClean="0">
                <a:latin typeface="Century Gothic" charset="0"/>
                <a:ea typeface="ＭＳ Ｐゴシック" charset="0"/>
              </a:rPr>
              <a:t>: </a:t>
            </a:r>
            <a:r>
              <a:rPr lang="en-US" sz="2900" dirty="0" smtClean="0">
                <a:latin typeface="Century Gothic" charset="0"/>
                <a:ea typeface="ＭＳ Ｐゴシック" charset="0"/>
              </a:rPr>
              <a:t>What </a:t>
            </a:r>
            <a:r>
              <a:rPr lang="en-US" sz="2900" dirty="0">
                <a:latin typeface="Century Gothic" charset="0"/>
                <a:ea typeface="ＭＳ Ｐゴシック" charset="0"/>
              </a:rPr>
              <a:t>can bring about a change in behavior?</a:t>
            </a:r>
          </a:p>
        </p:txBody>
      </p:sp>
      <p:pic>
        <p:nvPicPr>
          <p:cNvPr id="4" name="Picture 3"/>
          <p:cNvPicPr>
            <a:picLocks noChangeAspect="1"/>
          </p:cNvPicPr>
          <p:nvPr/>
        </p:nvPicPr>
        <p:blipFill>
          <a:blip r:embed="rId2"/>
          <a:stretch>
            <a:fillRect/>
          </a:stretch>
        </p:blipFill>
        <p:spPr>
          <a:xfrm>
            <a:off x="303212" y="304800"/>
            <a:ext cx="1285672" cy="1295400"/>
          </a:xfrm>
          <a:prstGeom prst="rect">
            <a:avLst/>
          </a:prstGeom>
        </p:spPr>
      </p:pic>
    </p:spTree>
    <p:extLst>
      <p:ext uri="{BB962C8B-B14F-4D97-AF65-F5344CB8AC3E}">
        <p14:creationId xmlns:p14="http://schemas.microsoft.com/office/powerpoint/2010/main" val="273376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sz="quarter" idx="1"/>
          </p:nvPr>
        </p:nvSpPr>
        <p:spPr>
          <a:xfrm>
            <a:off x="1522412" y="1828800"/>
            <a:ext cx="10215681" cy="4419600"/>
          </a:xfrm>
        </p:spPr>
        <p:txBody>
          <a:bodyPr/>
          <a:lstStyle/>
          <a:p>
            <a:pPr>
              <a:buNone/>
            </a:pPr>
            <a:r>
              <a:rPr lang="en-US" sz="2600" dirty="0" smtClean="0"/>
              <a:t>What is “Bullying”?</a:t>
            </a:r>
          </a:p>
          <a:p>
            <a:pPr>
              <a:buNone/>
            </a:pPr>
            <a:endParaRPr lang="en-US" sz="2600" dirty="0" smtClean="0"/>
          </a:p>
          <a:p>
            <a:r>
              <a:rPr lang="en-US" sz="2000" dirty="0" smtClean="0"/>
              <a:t>RUDE</a:t>
            </a:r>
          </a:p>
          <a:p>
            <a:r>
              <a:rPr lang="en-US" sz="2000" dirty="0" smtClean="0"/>
              <a:t>MEAN</a:t>
            </a:r>
          </a:p>
          <a:p>
            <a:r>
              <a:rPr lang="en-US" sz="2000" dirty="0" smtClean="0"/>
              <a:t>BULLYING</a:t>
            </a:r>
          </a:p>
        </p:txBody>
      </p:sp>
      <p:pic>
        <p:nvPicPr>
          <p:cNvPr id="4" name="Picture 3" descr="Rude vs Mean vs Bullying.jpg"/>
          <p:cNvPicPr>
            <a:picLocks noChangeAspect="1"/>
          </p:cNvPicPr>
          <p:nvPr/>
        </p:nvPicPr>
        <p:blipFill>
          <a:blip r:embed="rId2" cstate="print"/>
          <a:stretch>
            <a:fillRect/>
          </a:stretch>
        </p:blipFill>
        <p:spPr>
          <a:xfrm>
            <a:off x="5180012" y="1752600"/>
            <a:ext cx="3931920" cy="393192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stretch>
            <a:fillRect/>
          </a:stretch>
        </p:blipFill>
        <p:spPr>
          <a:xfrm>
            <a:off x="303212" y="304800"/>
            <a:ext cx="1285672" cy="1295400"/>
          </a:xfrm>
          <a:prstGeom prst="rect">
            <a:avLst/>
          </a:prstGeom>
        </p:spPr>
      </p:pic>
      <p:sp>
        <p:nvSpPr>
          <p:cNvPr id="3" name="Title 2"/>
          <p:cNvSpPr>
            <a:spLocks noGrp="1"/>
          </p:cNvSpPr>
          <p:nvPr>
            <p:ph type="title"/>
          </p:nvPr>
        </p:nvSpPr>
        <p:spPr>
          <a:xfrm>
            <a:off x="1827212" y="228600"/>
            <a:ext cx="9143998" cy="1020762"/>
          </a:xfrm>
        </p:spPr>
        <p:txBody>
          <a:bodyPr>
            <a:normAutofit/>
          </a:bodyPr>
          <a:lstStyle/>
          <a:p>
            <a:r>
              <a:rPr lang="en-US" sz="3600" b="1" dirty="0">
                <a:solidFill>
                  <a:srgbClr val="72D54B"/>
                </a:solidFill>
                <a:latin typeface="Century Gothic" charset="0"/>
                <a:ea typeface="ＭＳ Ｐゴシック" charset="0"/>
              </a:rPr>
              <a:t>n</a:t>
            </a:r>
            <a:r>
              <a:rPr lang="en-US" sz="3600" b="1" dirty="0">
                <a:latin typeface="Century Gothic" charset="0"/>
                <a:ea typeface="ＭＳ Ｐゴシック" charset="0"/>
              </a:rPr>
              <a:t>otice</a:t>
            </a:r>
            <a:endParaRPr lang="en-US" sz="3600" dirty="0"/>
          </a:p>
        </p:txBody>
      </p:sp>
    </p:spTree>
    <p:extLst>
      <p:ext uri="{BB962C8B-B14F-4D97-AF65-F5344CB8AC3E}">
        <p14:creationId xmlns:p14="http://schemas.microsoft.com/office/powerpoint/2010/main" val="294709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274638"/>
            <a:ext cx="9906000" cy="1020762"/>
          </a:xfrm>
        </p:spPr>
        <p:txBody>
          <a:bodyPr/>
          <a:lstStyle/>
          <a:p>
            <a:pPr>
              <a:defRPr/>
            </a:pPr>
            <a:r>
              <a:rPr lang="en-US" b="1" dirty="0" smtClean="0">
                <a:solidFill>
                  <a:srgbClr val="72D54B"/>
                </a:solidFill>
                <a:latin typeface="Century Gothic" pitchFamily="34" charset="0"/>
              </a:rPr>
              <a:t> n</a:t>
            </a:r>
            <a:r>
              <a:rPr lang="en-US" b="1" dirty="0" smtClean="0">
                <a:latin typeface="Century Gothic" pitchFamily="34" charset="0"/>
              </a:rPr>
              <a:t>otice – “bullying” relationship to mental health </a:t>
            </a:r>
            <a:endParaRPr lang="en-US" dirty="0"/>
          </a:p>
        </p:txBody>
      </p:sp>
      <p:sp>
        <p:nvSpPr>
          <p:cNvPr id="24579" name="Content Placeholder 2"/>
          <p:cNvSpPr>
            <a:spLocks noGrp="1"/>
          </p:cNvSpPr>
          <p:nvPr>
            <p:ph sz="quarter" idx="1"/>
          </p:nvPr>
        </p:nvSpPr>
        <p:spPr>
          <a:xfrm>
            <a:off x="1522412" y="1905001"/>
            <a:ext cx="10215681" cy="4194175"/>
          </a:xfrm>
        </p:spPr>
        <p:txBody>
          <a:bodyPr/>
          <a:lstStyle/>
          <a:p>
            <a:pPr>
              <a:buNone/>
            </a:pPr>
            <a:r>
              <a:rPr lang="en-US" sz="2600" dirty="0" smtClean="0"/>
              <a:t>Effects of “Bullying”</a:t>
            </a:r>
          </a:p>
          <a:p>
            <a:r>
              <a:rPr lang="en-US" sz="2000" dirty="0" smtClean="0"/>
              <a:t>Children and youth who are bullied are more likely than other children to be depressed, lonely, anxious, have low self-esteem, feel unwell, and think about suicide (according to Limber, 2002; </a:t>
            </a:r>
            <a:r>
              <a:rPr lang="en-US" sz="2000" dirty="0" err="1" smtClean="0"/>
              <a:t>Olweus</a:t>
            </a:r>
            <a:r>
              <a:rPr lang="en-US" sz="2000" dirty="0" smtClean="0"/>
              <a:t>, 1993). </a:t>
            </a:r>
          </a:p>
          <a:p>
            <a:pPr lvl="1"/>
            <a:r>
              <a:rPr lang="en-US" sz="2000" dirty="0" smtClean="0"/>
              <a:t>It directly effects how they think, act and feel.</a:t>
            </a:r>
          </a:p>
          <a:p>
            <a:pPr>
              <a:buFont typeface="Wingdings 2" pitchFamily="18" charset="2"/>
              <a:buNone/>
            </a:pPr>
            <a:endParaRPr lang="en-US" sz="2000" dirty="0" smtClean="0"/>
          </a:p>
          <a:p>
            <a:r>
              <a:rPr lang="en-US" sz="2000" dirty="0" smtClean="0"/>
              <a:t>A victim of bullying is twice as likely to take his or her own life compared to someone who is not a victim (National Association of School Psychiatrists (NASP), 2011).</a:t>
            </a:r>
          </a:p>
        </p:txBody>
      </p:sp>
      <p:pic>
        <p:nvPicPr>
          <p:cNvPr id="4" name="Picture 3"/>
          <p:cNvPicPr>
            <a:picLocks noChangeAspect="1"/>
          </p:cNvPicPr>
          <p:nvPr/>
        </p:nvPicPr>
        <p:blipFill>
          <a:blip r:embed="rId2"/>
          <a:stretch>
            <a:fillRect/>
          </a:stretch>
        </p:blipFill>
        <p:spPr>
          <a:xfrm>
            <a:off x="303212" y="304800"/>
            <a:ext cx="1285672" cy="1295400"/>
          </a:xfrm>
          <a:prstGeom prst="rect">
            <a:avLst/>
          </a:prstGeom>
        </p:spPr>
      </p:pic>
    </p:spTree>
    <p:extLst>
      <p:ext uri="{BB962C8B-B14F-4D97-AF65-F5344CB8AC3E}">
        <p14:creationId xmlns:p14="http://schemas.microsoft.com/office/powerpoint/2010/main" val="280337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sz="quarter" idx="1"/>
          </p:nvPr>
        </p:nvSpPr>
        <p:spPr>
          <a:xfrm>
            <a:off x="1522412" y="1981201"/>
            <a:ext cx="10215681" cy="4117975"/>
          </a:xfrm>
        </p:spPr>
        <p:txBody>
          <a:bodyPr>
            <a:normAutofit lnSpcReduction="10000"/>
          </a:bodyPr>
          <a:lstStyle/>
          <a:p>
            <a:pPr>
              <a:buNone/>
            </a:pPr>
            <a:r>
              <a:rPr lang="en-US" sz="2600" dirty="0" smtClean="0"/>
              <a:t>Why is “bullying” on the rise?</a:t>
            </a:r>
          </a:p>
          <a:p>
            <a:r>
              <a:rPr lang="en-US" dirty="0" smtClean="0"/>
              <a:t>People can be exposed to bullying 24/7</a:t>
            </a:r>
          </a:p>
          <a:p>
            <a:pPr lvl="1"/>
            <a:r>
              <a:rPr lang="en-US" dirty="0" err="1" smtClean="0"/>
              <a:t>facebook</a:t>
            </a:r>
            <a:r>
              <a:rPr lang="en-US" dirty="0" smtClean="0"/>
              <a:t> (or other social media sites)</a:t>
            </a:r>
          </a:p>
          <a:p>
            <a:pPr lvl="1"/>
            <a:r>
              <a:rPr lang="en-US" dirty="0" smtClean="0"/>
              <a:t>Twitter</a:t>
            </a:r>
          </a:p>
          <a:p>
            <a:pPr lvl="1"/>
            <a:r>
              <a:rPr lang="en-US" dirty="0" smtClean="0"/>
              <a:t>Instagram</a:t>
            </a:r>
            <a:endParaRPr lang="en-US" dirty="0" smtClean="0"/>
          </a:p>
          <a:p>
            <a:pPr lvl="1"/>
            <a:r>
              <a:rPr lang="en-US" dirty="0" smtClean="0"/>
              <a:t>Snap chat</a:t>
            </a:r>
          </a:p>
          <a:p>
            <a:pPr lvl="1"/>
            <a:r>
              <a:rPr lang="en-US" dirty="0" smtClean="0"/>
              <a:t>Texting (screen </a:t>
            </a:r>
            <a:r>
              <a:rPr lang="en-US" dirty="0" err="1" smtClean="0"/>
              <a:t>shott</a:t>
            </a:r>
            <a:r>
              <a:rPr lang="en-US" dirty="0" smtClean="0"/>
              <a:t>)</a:t>
            </a:r>
            <a:endParaRPr lang="en-US" dirty="0" smtClean="0"/>
          </a:p>
          <a:p>
            <a:pPr lvl="1"/>
            <a:r>
              <a:rPr lang="en-US" dirty="0" smtClean="0"/>
              <a:t>Raunchy comedies</a:t>
            </a:r>
          </a:p>
          <a:p>
            <a:pPr lvl="1"/>
            <a:r>
              <a:rPr lang="en-US" dirty="0" smtClean="0"/>
              <a:t>Violent video games (grooming)</a:t>
            </a:r>
          </a:p>
          <a:p>
            <a:pPr lvl="1"/>
            <a:r>
              <a:rPr lang="en-US" dirty="0" smtClean="0"/>
              <a:t>Reality shows make it entertainment</a:t>
            </a:r>
          </a:p>
          <a:p>
            <a:pPr lvl="2"/>
            <a:r>
              <a:rPr lang="en-US" dirty="0" smtClean="0"/>
              <a:t>American Idol</a:t>
            </a:r>
          </a:p>
        </p:txBody>
      </p:sp>
      <p:pic>
        <p:nvPicPr>
          <p:cNvPr id="5" name="Picture 4"/>
          <p:cNvPicPr>
            <a:picLocks noChangeAspect="1"/>
          </p:cNvPicPr>
          <p:nvPr/>
        </p:nvPicPr>
        <p:blipFill>
          <a:blip r:embed="rId2"/>
          <a:stretch>
            <a:fillRect/>
          </a:stretch>
        </p:blipFill>
        <p:spPr>
          <a:xfrm>
            <a:off x="303212" y="304800"/>
            <a:ext cx="1285672" cy="1295400"/>
          </a:xfrm>
          <a:prstGeom prst="rect">
            <a:avLst/>
          </a:prstGeom>
        </p:spPr>
      </p:pic>
      <p:sp>
        <p:nvSpPr>
          <p:cNvPr id="6" name="Title 2"/>
          <p:cNvSpPr>
            <a:spLocks noGrp="1"/>
          </p:cNvSpPr>
          <p:nvPr>
            <p:ph type="title"/>
          </p:nvPr>
        </p:nvSpPr>
        <p:spPr>
          <a:xfrm>
            <a:off x="1827212" y="228600"/>
            <a:ext cx="9143998" cy="1020762"/>
          </a:xfrm>
        </p:spPr>
        <p:txBody>
          <a:bodyPr>
            <a:normAutofit/>
          </a:bodyPr>
          <a:lstStyle/>
          <a:p>
            <a:r>
              <a:rPr lang="en-US" sz="3600" b="1" dirty="0">
                <a:solidFill>
                  <a:srgbClr val="72D54B"/>
                </a:solidFill>
                <a:latin typeface="Century Gothic" charset="0"/>
                <a:ea typeface="ＭＳ Ｐゴシック" charset="0"/>
              </a:rPr>
              <a:t>n</a:t>
            </a:r>
            <a:r>
              <a:rPr lang="en-US" sz="3600" b="1" dirty="0">
                <a:latin typeface="Century Gothic" charset="0"/>
                <a:ea typeface="ＭＳ Ｐゴシック" charset="0"/>
              </a:rPr>
              <a:t>otice</a:t>
            </a:r>
            <a:endParaRPr lang="en-US" sz="3600" dirty="0"/>
          </a:p>
        </p:txBody>
      </p:sp>
    </p:spTree>
    <p:extLst>
      <p:ext uri="{BB962C8B-B14F-4D97-AF65-F5344CB8AC3E}">
        <p14:creationId xmlns:p14="http://schemas.microsoft.com/office/powerpoint/2010/main" val="12272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98613" y="-228600"/>
            <a:ext cx="8964612" cy="1676400"/>
          </a:xfrm>
        </p:spPr>
        <p:txBody>
          <a:bodyPr/>
          <a:lstStyle/>
          <a:p>
            <a:r>
              <a:rPr lang="en-US" b="1">
                <a:solidFill>
                  <a:srgbClr val="72D54B"/>
                </a:solidFill>
                <a:latin typeface="Century Gothic" charset="0"/>
                <a:ea typeface="ＭＳ Ｐゴシック" charset="0"/>
                <a:cs typeface="Century Gothic" charset="0"/>
              </a:rPr>
              <a:t>n</a:t>
            </a:r>
            <a:r>
              <a:rPr lang="en-US" b="1">
                <a:latin typeface="Century Gothic" charset="0"/>
                <a:ea typeface="ＭＳ Ｐゴシック" charset="0"/>
                <a:cs typeface="Century Gothic" charset="0"/>
              </a:rPr>
              <a:t>otice</a:t>
            </a:r>
            <a:endParaRPr lang="en-US">
              <a:latin typeface="Century Gothic" charset="0"/>
              <a:ea typeface="ＭＳ Ｐゴシック" charset="0"/>
              <a:cs typeface="Century Gothic" charset="0"/>
            </a:endParaRPr>
          </a:p>
        </p:txBody>
      </p:sp>
      <p:sp>
        <p:nvSpPr>
          <p:cNvPr id="46083" name="Content Placeholder 2"/>
          <p:cNvSpPr>
            <a:spLocks noGrp="1"/>
          </p:cNvSpPr>
          <p:nvPr>
            <p:ph sz="quarter" idx="1"/>
          </p:nvPr>
        </p:nvSpPr>
        <p:spPr>
          <a:xfrm>
            <a:off x="1446213" y="1600200"/>
            <a:ext cx="9015412" cy="4267200"/>
          </a:xfrm>
        </p:spPr>
        <p:txBody>
          <a:bodyPr>
            <a:normAutofit fontScale="85000" lnSpcReduction="10000"/>
          </a:bodyPr>
          <a:lstStyle/>
          <a:p>
            <a:pPr>
              <a:buFont typeface="Arial" pitchFamily="34" charset="0"/>
              <a:buNone/>
              <a:defRPr/>
            </a:pPr>
            <a:r>
              <a:rPr lang="en-US" dirty="0" smtClean="0">
                <a:ea typeface="ＭＳ Ｐゴシック" charset="0"/>
              </a:rPr>
              <a:t>Risk factors for suicide:</a:t>
            </a:r>
          </a:p>
          <a:p>
            <a:pPr>
              <a:buFont typeface="Arial" pitchFamily="34" charset="0"/>
              <a:buChar char="▪"/>
              <a:defRPr/>
            </a:pPr>
            <a:r>
              <a:rPr lang="en-US" altLang="en-US" sz="2000" b="1" dirty="0" smtClean="0">
                <a:ea typeface="ＭＳ Ｐゴシック" charset="0"/>
              </a:rPr>
              <a:t>Depression </a:t>
            </a:r>
            <a:r>
              <a:rPr lang="en-US" altLang="en-US" sz="2000" dirty="0" smtClean="0">
                <a:ea typeface="ＭＳ Ｐゴシック" charset="0"/>
              </a:rPr>
              <a:t>and other mental disorders, or a substance-abuse disorder (often in combination with other mental disorders). More than 90 percent of people who die by suicide have these risk factors.</a:t>
            </a:r>
          </a:p>
          <a:p>
            <a:pPr>
              <a:buFont typeface="Arial" pitchFamily="34" charset="0"/>
              <a:buChar char="▪"/>
              <a:defRPr/>
            </a:pPr>
            <a:r>
              <a:rPr lang="en-US" altLang="en-US" sz="2000" dirty="0" smtClean="0">
                <a:ea typeface="ＭＳ Ｐゴシック" charset="0"/>
              </a:rPr>
              <a:t>Stressful life events, in combination with other risk factors, such as </a:t>
            </a:r>
            <a:r>
              <a:rPr lang="en-US" altLang="en-US" sz="2000" b="1" dirty="0" smtClean="0">
                <a:ea typeface="ＭＳ Ｐゴシック" charset="0"/>
              </a:rPr>
              <a:t>depression. </a:t>
            </a:r>
            <a:r>
              <a:rPr lang="en-US" altLang="en-US" sz="2000" dirty="0" smtClean="0">
                <a:ea typeface="ＭＳ Ｐゴシック" charset="0"/>
              </a:rPr>
              <a:t>However, suicide and suicidal behavior are not normal responses to stress; many people have these risk factors, but are not suicidal. </a:t>
            </a:r>
          </a:p>
          <a:p>
            <a:pPr>
              <a:buFont typeface="Arial" pitchFamily="34" charset="0"/>
              <a:buChar char="▪"/>
              <a:defRPr/>
            </a:pPr>
            <a:r>
              <a:rPr lang="en-US" altLang="en-US" sz="2000" dirty="0" smtClean="0">
                <a:ea typeface="ＭＳ Ｐゴシック" charset="0"/>
              </a:rPr>
              <a:t>Prior suicide attempt. </a:t>
            </a:r>
          </a:p>
          <a:p>
            <a:pPr>
              <a:buFont typeface="Arial" pitchFamily="34" charset="0"/>
              <a:buChar char="▪"/>
              <a:defRPr/>
            </a:pPr>
            <a:r>
              <a:rPr lang="en-US" altLang="en-US" sz="2000" dirty="0" smtClean="0">
                <a:ea typeface="ＭＳ Ｐゴシック" charset="0"/>
              </a:rPr>
              <a:t>Family history of mental disorder or substance abuse.</a:t>
            </a:r>
          </a:p>
          <a:p>
            <a:pPr>
              <a:buFont typeface="Arial" pitchFamily="34" charset="0"/>
              <a:buChar char="▪"/>
              <a:defRPr/>
            </a:pPr>
            <a:r>
              <a:rPr lang="en-US" altLang="en-US" sz="2000" dirty="0" smtClean="0">
                <a:ea typeface="ＭＳ Ｐゴシック" charset="0"/>
              </a:rPr>
              <a:t>Family history of suicide.</a:t>
            </a:r>
          </a:p>
          <a:p>
            <a:pPr>
              <a:buFont typeface="Arial" pitchFamily="34" charset="0"/>
              <a:buChar char="▪"/>
              <a:defRPr/>
            </a:pPr>
            <a:r>
              <a:rPr lang="en-US" altLang="en-US" sz="2000" dirty="0" smtClean="0">
                <a:ea typeface="ＭＳ Ｐゴシック" charset="0"/>
              </a:rPr>
              <a:t>Family violence, including physical or sexual abuse. </a:t>
            </a:r>
          </a:p>
          <a:p>
            <a:pPr>
              <a:buFont typeface="Arial" pitchFamily="34" charset="0"/>
              <a:buChar char="▪"/>
              <a:defRPr/>
            </a:pPr>
            <a:r>
              <a:rPr lang="en-US" altLang="en-US" sz="2000" dirty="0" smtClean="0">
                <a:ea typeface="ＭＳ Ｐゴシック" charset="0"/>
              </a:rPr>
              <a:t>Firearms in the home,</a:t>
            </a:r>
            <a:r>
              <a:rPr lang="en-US" altLang="en-US" sz="2000" baseline="30000" dirty="0" smtClean="0">
                <a:ea typeface="ＭＳ Ｐゴシック" charset="0"/>
              </a:rPr>
              <a:t> </a:t>
            </a:r>
            <a:r>
              <a:rPr lang="en-US" altLang="en-US" sz="2000" dirty="0" smtClean="0">
                <a:ea typeface="ＭＳ Ｐゴシック" charset="0"/>
              </a:rPr>
              <a:t>the method used in more than half of suicides. </a:t>
            </a:r>
          </a:p>
        </p:txBody>
      </p:sp>
      <p:pic>
        <p:nvPicPr>
          <p:cNvPr id="4" name="Picture 3"/>
          <p:cNvPicPr>
            <a:picLocks noChangeAspect="1"/>
          </p:cNvPicPr>
          <p:nvPr/>
        </p:nvPicPr>
        <p:blipFill>
          <a:blip r:embed="rId2"/>
          <a:stretch>
            <a:fillRect/>
          </a:stretch>
        </p:blipFill>
        <p:spPr>
          <a:xfrm>
            <a:off x="303212" y="304800"/>
            <a:ext cx="1285672" cy="1295400"/>
          </a:xfrm>
          <a:prstGeom prst="rect">
            <a:avLst/>
          </a:prstGeom>
        </p:spPr>
      </p:pic>
    </p:spTree>
    <p:extLst>
      <p:ext uri="{BB962C8B-B14F-4D97-AF65-F5344CB8AC3E}">
        <p14:creationId xmlns:p14="http://schemas.microsoft.com/office/powerpoint/2010/main" val="195620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827212" y="228600"/>
            <a:ext cx="9144000" cy="1096962"/>
          </a:xfrm>
        </p:spPr>
        <p:txBody>
          <a:bodyPr/>
          <a:lstStyle/>
          <a:p>
            <a:pPr eaLnBrk="1" hangingPunct="1"/>
            <a:r>
              <a:rPr lang="en-US" sz="4200" b="1" dirty="0">
                <a:solidFill>
                  <a:srgbClr val="72D54B"/>
                </a:solidFill>
                <a:latin typeface="Century Gothic" charset="0"/>
                <a:ea typeface="ＭＳ Ｐゴシック" charset="0"/>
                <a:cs typeface="Century Gothic" charset="0"/>
              </a:rPr>
              <a:t>n</a:t>
            </a:r>
            <a:r>
              <a:rPr lang="en-US" sz="4200" b="1" dirty="0">
                <a:latin typeface="Century Gothic" charset="0"/>
                <a:ea typeface="ＭＳ Ｐゴシック" charset="0"/>
                <a:cs typeface="Century Gothic" charset="0"/>
              </a:rPr>
              <a:t>otice</a:t>
            </a:r>
            <a:r>
              <a:rPr lang="en-US" b="1" dirty="0">
                <a:latin typeface="Century Gothic" charset="0"/>
                <a:ea typeface="ＭＳ Ｐゴシック" charset="0"/>
                <a:cs typeface="Century Gothic" charset="0"/>
              </a:rPr>
              <a:t> </a:t>
            </a:r>
            <a:r>
              <a:rPr lang="en-US" dirty="0">
                <a:latin typeface="Century Gothic" charset="0"/>
                <a:ea typeface="ＭＳ Ｐゴシック" charset="0"/>
                <a:cs typeface="Century Gothic" charset="0"/>
              </a:rPr>
              <a:t>warning signs of suicide</a:t>
            </a:r>
          </a:p>
        </p:txBody>
      </p:sp>
      <p:sp>
        <p:nvSpPr>
          <p:cNvPr id="40963" name="Content Placeholder 2"/>
          <p:cNvSpPr>
            <a:spLocks noGrp="1"/>
          </p:cNvSpPr>
          <p:nvPr>
            <p:ph sz="quarter" idx="1"/>
          </p:nvPr>
        </p:nvSpPr>
        <p:spPr>
          <a:xfrm>
            <a:off x="1370012" y="1752600"/>
            <a:ext cx="8964612" cy="4873625"/>
          </a:xfrm>
        </p:spPr>
        <p:txBody>
          <a:bodyPr/>
          <a:lstStyle/>
          <a:p>
            <a:pPr eaLnBrk="1" hangingPunct="1"/>
            <a:r>
              <a:rPr lang="en-US" dirty="0">
                <a:latin typeface="Century Gothic" charset="0"/>
                <a:ea typeface="ＭＳ Ｐゴシック" charset="0"/>
                <a:cs typeface="Century Gothic" charset="0"/>
              </a:rPr>
              <a:t>People who have contemplated suicide report:</a:t>
            </a:r>
          </a:p>
          <a:p>
            <a:pPr marL="547688" lvl="1" eaLnBrk="1" hangingPunct="1"/>
            <a:r>
              <a:rPr lang="en-US" sz="2400" dirty="0">
                <a:latin typeface="Century Gothic" charset="0"/>
                <a:ea typeface="ＭＳ Ｐゴシック" charset="0"/>
                <a:cs typeface="Century Gothic" charset="0"/>
              </a:rPr>
              <a:t>Feelings of intense emotional distress involving:</a:t>
            </a:r>
          </a:p>
          <a:p>
            <a:pPr marL="776288" lvl="2" eaLnBrk="1" hangingPunct="1"/>
            <a:r>
              <a:rPr lang="en-US" sz="2400" dirty="0">
                <a:latin typeface="Century Gothic" charset="0"/>
                <a:ea typeface="ＭＳ Ｐゴシック" charset="0"/>
                <a:cs typeface="Century Gothic" charset="0"/>
              </a:rPr>
              <a:t>Depression</a:t>
            </a:r>
          </a:p>
          <a:p>
            <a:pPr marL="776288" lvl="2" eaLnBrk="1" hangingPunct="1"/>
            <a:r>
              <a:rPr lang="en-US" sz="2400" dirty="0">
                <a:latin typeface="Century Gothic" charset="0"/>
                <a:ea typeface="ＭＳ Ｐゴシック" charset="0"/>
                <a:cs typeface="Century Gothic" charset="0"/>
              </a:rPr>
              <a:t>Anger</a:t>
            </a:r>
          </a:p>
          <a:p>
            <a:pPr marL="776288" lvl="2" eaLnBrk="1" hangingPunct="1"/>
            <a:r>
              <a:rPr lang="en-US" sz="2400" dirty="0">
                <a:latin typeface="Century Gothic" charset="0"/>
                <a:ea typeface="ＭＳ Ｐゴシック" charset="0"/>
                <a:cs typeface="Century Gothic" charset="0"/>
              </a:rPr>
              <a:t>Anxiety </a:t>
            </a:r>
          </a:p>
          <a:p>
            <a:pPr marL="776288" lvl="2" eaLnBrk="1" hangingPunct="1"/>
            <a:r>
              <a:rPr lang="en-US" sz="2400" dirty="0">
                <a:latin typeface="Century Gothic" charset="0"/>
                <a:ea typeface="ＭＳ Ｐゴシック" charset="0"/>
                <a:cs typeface="Century Gothic" charset="0"/>
              </a:rPr>
              <a:t>Hopelessness</a:t>
            </a:r>
          </a:p>
          <a:p>
            <a:pPr marL="776288" lvl="2" eaLnBrk="1" hangingPunct="1"/>
            <a:r>
              <a:rPr lang="en-US" sz="2400" dirty="0">
                <a:latin typeface="Century Gothic" charset="0"/>
                <a:ea typeface="ＭＳ Ｐゴシック" charset="0"/>
                <a:cs typeface="Century Gothic" charset="0"/>
              </a:rPr>
              <a:t>Worthlessness</a:t>
            </a:r>
          </a:p>
          <a:p>
            <a:pPr marL="776288" lvl="2" eaLnBrk="1" hangingPunct="1"/>
            <a:r>
              <a:rPr lang="en-US" sz="2400" b="1" dirty="0">
                <a:latin typeface="Century Gothic" charset="0"/>
                <a:ea typeface="ＭＳ Ｐゴシック" charset="0"/>
                <a:cs typeface="Century Gothic" charset="0"/>
              </a:rPr>
              <a:t>Inability to change frustrating circumstances or to find a solution to their problems.</a:t>
            </a:r>
          </a:p>
          <a:p>
            <a:pPr eaLnBrk="1" hangingPunct="1"/>
            <a:r>
              <a:rPr lang="en-US" dirty="0">
                <a:latin typeface="Century Gothic" charset="0"/>
                <a:ea typeface="ＭＳ Ｐゴシック" charset="0"/>
                <a:cs typeface="Century Gothic" charset="0"/>
              </a:rPr>
              <a:t>While stressors are rarely a sufficient cause of suicide they can be precipitating factors. </a:t>
            </a:r>
          </a:p>
          <a:p>
            <a:pPr marL="547688" lvl="1" eaLnBrk="1" hangingPunct="1"/>
            <a:endParaRPr lang="en-US" dirty="0">
              <a:latin typeface="Century Gothic" charset="0"/>
              <a:ea typeface="ＭＳ Ｐゴシック" charset="0"/>
              <a:cs typeface="Century Gothic" charset="0"/>
            </a:endParaRPr>
          </a:p>
        </p:txBody>
      </p:sp>
      <p:pic>
        <p:nvPicPr>
          <p:cNvPr id="4" name="Picture 3"/>
          <p:cNvPicPr>
            <a:picLocks noChangeAspect="1"/>
          </p:cNvPicPr>
          <p:nvPr/>
        </p:nvPicPr>
        <p:blipFill>
          <a:blip r:embed="rId2"/>
          <a:stretch>
            <a:fillRect/>
          </a:stretch>
        </p:blipFill>
        <p:spPr>
          <a:xfrm>
            <a:off x="303212" y="304800"/>
            <a:ext cx="1285672" cy="1295400"/>
          </a:xfrm>
          <a:prstGeom prst="rect">
            <a:avLst/>
          </a:prstGeom>
        </p:spPr>
      </p:pic>
    </p:spTree>
    <p:extLst>
      <p:ext uri="{BB962C8B-B14F-4D97-AF65-F5344CB8AC3E}">
        <p14:creationId xmlns:p14="http://schemas.microsoft.com/office/powerpoint/2010/main" val="289767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a:xfrm>
            <a:off x="1827212" y="1828800"/>
            <a:ext cx="9648825" cy="4800600"/>
          </a:xfrm>
        </p:spPr>
        <p:txBody>
          <a:bodyPr rIns="132080"/>
          <a:lstStyle/>
          <a:p>
            <a:pPr eaLnBrk="1" hangingPunct="1">
              <a:spcBef>
                <a:spcPct val="0"/>
              </a:spcBef>
            </a:pPr>
            <a:r>
              <a:rPr lang="en-US" dirty="0">
                <a:latin typeface="Century Gothic" charset="0"/>
                <a:ea typeface="ＭＳ Ｐゴシック" charset="0"/>
                <a:cs typeface="Century Gothic" charset="0"/>
              </a:rPr>
              <a:t>Threatening to hurt or kill oneself</a:t>
            </a:r>
          </a:p>
          <a:p>
            <a:pPr eaLnBrk="1" hangingPunct="1">
              <a:spcBef>
                <a:spcPct val="0"/>
              </a:spcBef>
            </a:pPr>
            <a:r>
              <a:rPr lang="en-US" dirty="0">
                <a:latin typeface="Century Gothic" charset="0"/>
                <a:ea typeface="ＭＳ Ｐゴシック" charset="0"/>
                <a:cs typeface="Century Gothic" charset="0"/>
              </a:rPr>
              <a:t>Seeking access to means </a:t>
            </a:r>
          </a:p>
          <a:p>
            <a:pPr eaLnBrk="1" hangingPunct="1">
              <a:spcBef>
                <a:spcPct val="0"/>
              </a:spcBef>
            </a:pPr>
            <a:r>
              <a:rPr lang="en-US" dirty="0">
                <a:latin typeface="Century Gothic" charset="0"/>
                <a:ea typeface="ＭＳ Ｐゴシック" charset="0"/>
                <a:cs typeface="Century Gothic" charset="0"/>
              </a:rPr>
              <a:t>Talking or writing about death, dying, or suicide</a:t>
            </a:r>
          </a:p>
          <a:p>
            <a:pPr eaLnBrk="1" hangingPunct="1">
              <a:spcBef>
                <a:spcPct val="0"/>
              </a:spcBef>
            </a:pPr>
            <a:r>
              <a:rPr lang="en-US" dirty="0">
                <a:latin typeface="Century Gothic" charset="0"/>
                <a:ea typeface="ＭＳ Ｐゴシック" charset="0"/>
                <a:cs typeface="Century Gothic" charset="0"/>
              </a:rPr>
              <a:t>Feeling hopeless</a:t>
            </a:r>
          </a:p>
          <a:p>
            <a:pPr eaLnBrk="1" hangingPunct="1">
              <a:spcBef>
                <a:spcPct val="0"/>
              </a:spcBef>
            </a:pPr>
            <a:r>
              <a:rPr lang="en-US" dirty="0">
                <a:latin typeface="Century Gothic" charset="0"/>
                <a:ea typeface="ＭＳ Ｐゴシック" charset="0"/>
                <a:cs typeface="Century Gothic" charset="0"/>
              </a:rPr>
              <a:t>Feeling worthless or a lack of purpose</a:t>
            </a:r>
          </a:p>
          <a:p>
            <a:pPr eaLnBrk="1" hangingPunct="1">
              <a:spcBef>
                <a:spcPct val="0"/>
              </a:spcBef>
            </a:pPr>
            <a:r>
              <a:rPr lang="en-US" dirty="0">
                <a:latin typeface="Century Gothic" charset="0"/>
                <a:ea typeface="ＭＳ Ｐゴシック" charset="0"/>
                <a:cs typeface="Century Gothic" charset="0"/>
              </a:rPr>
              <a:t>Acting recklessly or engaging in risky activities</a:t>
            </a:r>
          </a:p>
          <a:p>
            <a:pPr eaLnBrk="1" hangingPunct="1">
              <a:spcBef>
                <a:spcPct val="0"/>
              </a:spcBef>
            </a:pPr>
            <a:r>
              <a:rPr lang="en-US" dirty="0">
                <a:latin typeface="Century Gothic" charset="0"/>
                <a:ea typeface="ＭＳ Ｐゴシック" charset="0"/>
                <a:cs typeface="Century Gothic" charset="0"/>
              </a:rPr>
              <a:t>Feeling trapped</a:t>
            </a:r>
          </a:p>
          <a:p>
            <a:pPr eaLnBrk="1" hangingPunct="1">
              <a:spcBef>
                <a:spcPct val="0"/>
              </a:spcBef>
            </a:pPr>
            <a:r>
              <a:rPr lang="en-US" dirty="0">
                <a:latin typeface="Century Gothic" charset="0"/>
                <a:ea typeface="ＭＳ Ｐゴシック" charset="0"/>
                <a:cs typeface="Century Gothic" charset="0"/>
              </a:rPr>
              <a:t>Increasing alcohol or drug use</a:t>
            </a:r>
          </a:p>
          <a:p>
            <a:pPr eaLnBrk="1" hangingPunct="1">
              <a:spcBef>
                <a:spcPct val="0"/>
              </a:spcBef>
            </a:pPr>
            <a:r>
              <a:rPr lang="en-US" dirty="0">
                <a:latin typeface="Century Gothic" charset="0"/>
                <a:ea typeface="ＭＳ Ｐゴシック" charset="0"/>
                <a:cs typeface="Century Gothic" charset="0"/>
              </a:rPr>
              <a:t>Withdrawing from family, friends, or society</a:t>
            </a:r>
          </a:p>
          <a:p>
            <a:pPr eaLnBrk="1" hangingPunct="1">
              <a:spcBef>
                <a:spcPct val="0"/>
              </a:spcBef>
            </a:pPr>
            <a:r>
              <a:rPr lang="en-US" dirty="0">
                <a:latin typeface="Century Gothic" charset="0"/>
                <a:ea typeface="ＭＳ Ｐゴシック" charset="0"/>
                <a:cs typeface="Century Gothic" charset="0"/>
              </a:rPr>
              <a:t>Demonstrating rage and anger or seeking revenge</a:t>
            </a:r>
          </a:p>
          <a:p>
            <a:pPr eaLnBrk="1" hangingPunct="1">
              <a:spcBef>
                <a:spcPct val="0"/>
              </a:spcBef>
            </a:pPr>
            <a:r>
              <a:rPr lang="en-US" dirty="0">
                <a:latin typeface="Century Gothic" charset="0"/>
                <a:ea typeface="ＭＳ Ｐゴシック" charset="0"/>
                <a:cs typeface="Century Gothic" charset="0"/>
              </a:rPr>
              <a:t>Appearing agitated</a:t>
            </a:r>
          </a:p>
          <a:p>
            <a:pPr eaLnBrk="1" hangingPunct="1">
              <a:spcBef>
                <a:spcPct val="0"/>
              </a:spcBef>
            </a:pPr>
            <a:r>
              <a:rPr lang="en-US" dirty="0">
                <a:latin typeface="Century Gothic" charset="0"/>
                <a:ea typeface="ＭＳ Ｐゴシック" charset="0"/>
                <a:cs typeface="Century Gothic" charset="0"/>
              </a:rPr>
              <a:t>Having a dramatic change in mood</a:t>
            </a:r>
          </a:p>
        </p:txBody>
      </p:sp>
      <p:sp>
        <p:nvSpPr>
          <p:cNvPr id="41987" name="TextBox 4"/>
          <p:cNvSpPr txBox="1">
            <a:spLocks noChangeArrowheads="1"/>
          </p:cNvSpPr>
          <p:nvPr/>
        </p:nvSpPr>
        <p:spPr bwMode="auto">
          <a:xfrm>
            <a:off x="11528425" y="6532563"/>
            <a:ext cx="457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entury Gothic" charset="0"/>
                <a:ea typeface="ＭＳ Ｐゴシック" charset="0"/>
                <a:cs typeface="Century Gothic" charset="0"/>
              </a:defRPr>
            </a:lvl1pPr>
            <a:lvl2pPr marL="742950" indent="-285750">
              <a:defRPr sz="2000">
                <a:solidFill>
                  <a:schemeClr val="tx1"/>
                </a:solidFill>
                <a:latin typeface="Century Gothic" charset="0"/>
                <a:ea typeface="ＭＳ Ｐゴシック" charset="0"/>
                <a:cs typeface="Century Gothic" charset="0"/>
              </a:defRPr>
            </a:lvl2pPr>
            <a:lvl3pPr marL="1143000">
              <a:defRPr>
                <a:solidFill>
                  <a:schemeClr val="tx1"/>
                </a:solidFill>
                <a:latin typeface="Century Gothic" charset="0"/>
                <a:ea typeface="ＭＳ Ｐゴシック" charset="0"/>
                <a:cs typeface="Century Gothic" charset="0"/>
              </a:defRPr>
            </a:lvl3pPr>
            <a:lvl4pPr marL="1600200">
              <a:defRPr sz="1600">
                <a:solidFill>
                  <a:schemeClr val="tx1"/>
                </a:solidFill>
                <a:latin typeface="Century Gothic" charset="0"/>
                <a:ea typeface="ＭＳ Ｐゴシック" charset="0"/>
                <a:cs typeface="Century Gothic" charset="0"/>
              </a:defRPr>
            </a:lvl4pPr>
            <a:lvl5pPr marL="2057400">
              <a:defRPr sz="1600">
                <a:solidFill>
                  <a:schemeClr val="tx1"/>
                </a:solidFill>
                <a:latin typeface="Century Gothic" charset="0"/>
                <a:ea typeface="ＭＳ Ｐゴシック" charset="0"/>
                <a:cs typeface="Century Gothic" charset="0"/>
              </a:defRPr>
            </a:lvl5pPr>
            <a:lvl6pPr marL="2514600" eaLnBrk="0" fontAlgn="base" hangingPunct="0">
              <a:spcAft>
                <a:spcPct val="0"/>
              </a:spcAft>
              <a:buFont typeface="Arial" charset="0"/>
              <a:buChar char="▪"/>
              <a:defRPr sz="1600">
                <a:solidFill>
                  <a:schemeClr val="tx1"/>
                </a:solidFill>
                <a:latin typeface="Century Gothic" charset="0"/>
                <a:ea typeface="ＭＳ Ｐゴシック" charset="0"/>
                <a:cs typeface="Century Gothic" charset="0"/>
              </a:defRPr>
            </a:lvl6pPr>
            <a:lvl7pPr marL="2971800" eaLnBrk="0" fontAlgn="base" hangingPunct="0">
              <a:spcAft>
                <a:spcPct val="0"/>
              </a:spcAft>
              <a:buFont typeface="Arial" charset="0"/>
              <a:defRPr sz="1600">
                <a:solidFill>
                  <a:schemeClr val="tx1"/>
                </a:solidFill>
                <a:latin typeface="Century Gothic" charset="0"/>
                <a:ea typeface="ＭＳ Ｐゴシック" charset="0"/>
                <a:cs typeface="Century Gothic" charset="0"/>
              </a:defRPr>
            </a:lvl7pPr>
            <a:lvl8pPr marL="3429000" eaLnBrk="0" fontAlgn="base" hangingPunct="0">
              <a:spcAft>
                <a:spcPct val="0"/>
              </a:spcAft>
              <a:buFont typeface="Arial" charset="0"/>
              <a:buChar char="▪"/>
              <a:defRPr sz="1600">
                <a:solidFill>
                  <a:schemeClr val="tx1"/>
                </a:solidFill>
                <a:latin typeface="Century Gothic" charset="0"/>
                <a:ea typeface="ＭＳ Ｐゴシック" charset="0"/>
                <a:cs typeface="Century Gothic" charset="0"/>
              </a:defRPr>
            </a:lvl8pPr>
            <a:lvl9pPr marL="3886200" eaLnBrk="0" fontAlgn="base" hangingPunct="0">
              <a:spcAft>
                <a:spcPct val="0"/>
              </a:spcAft>
              <a:buFont typeface="Arial" charset="0"/>
              <a:defRPr sz="1600">
                <a:solidFill>
                  <a:schemeClr val="tx1"/>
                </a:solidFill>
                <a:latin typeface="Century Gothic" charset="0"/>
                <a:ea typeface="ＭＳ Ｐゴシック" charset="0"/>
                <a:cs typeface="Century Gothic" charset="0"/>
              </a:defRPr>
            </a:lvl9pPr>
          </a:lstStyle>
          <a:p>
            <a:pPr eaLnBrk="1" hangingPunct="1"/>
            <a:r>
              <a:rPr lang="en-US" sz="1000">
                <a:solidFill>
                  <a:srgbClr val="5E94E4"/>
                </a:solidFill>
                <a:latin typeface="Arial" charset="0"/>
              </a:rPr>
              <a:t>25</a:t>
            </a:r>
          </a:p>
        </p:txBody>
      </p:sp>
      <p:sp>
        <p:nvSpPr>
          <p:cNvPr id="41988" name="Title 2"/>
          <p:cNvSpPr>
            <a:spLocks noGrp="1"/>
          </p:cNvSpPr>
          <p:nvPr>
            <p:ph type="title"/>
          </p:nvPr>
        </p:nvSpPr>
        <p:spPr>
          <a:xfrm>
            <a:off x="1674812" y="152400"/>
            <a:ext cx="9144000" cy="1020762"/>
          </a:xfrm>
        </p:spPr>
        <p:txBody>
          <a:bodyPr/>
          <a:lstStyle/>
          <a:p>
            <a:pPr eaLnBrk="1" hangingPunct="1"/>
            <a:r>
              <a:rPr lang="en-US" sz="4200" b="1" dirty="0">
                <a:solidFill>
                  <a:srgbClr val="72D54B"/>
                </a:solidFill>
                <a:latin typeface="Century Gothic" charset="0"/>
                <a:ea typeface="ＭＳ Ｐゴシック" charset="0"/>
                <a:cs typeface="Century Gothic" charset="0"/>
              </a:rPr>
              <a:t>n</a:t>
            </a:r>
            <a:r>
              <a:rPr lang="en-US" sz="4200" b="1" dirty="0">
                <a:latin typeface="Century Gothic" charset="0"/>
                <a:ea typeface="ＭＳ Ｐゴシック" charset="0"/>
                <a:cs typeface="Century Gothic" charset="0"/>
              </a:rPr>
              <a:t>otice</a:t>
            </a:r>
            <a:r>
              <a:rPr lang="en-US" b="1" dirty="0">
                <a:latin typeface="Century Gothic" charset="0"/>
                <a:ea typeface="ＭＳ Ｐゴシック" charset="0"/>
                <a:cs typeface="Century Gothic" charset="0"/>
              </a:rPr>
              <a:t> </a:t>
            </a:r>
            <a:r>
              <a:rPr lang="en-US" dirty="0">
                <a:latin typeface="Century Gothic" charset="0"/>
                <a:ea typeface="ＭＳ Ｐゴシック" charset="0"/>
                <a:cs typeface="Century Gothic" charset="0"/>
              </a:rPr>
              <a:t>warning signs of suicide</a:t>
            </a:r>
          </a:p>
        </p:txBody>
      </p:sp>
      <p:pic>
        <p:nvPicPr>
          <p:cNvPr id="5" name="Picture 4"/>
          <p:cNvPicPr>
            <a:picLocks noChangeAspect="1"/>
          </p:cNvPicPr>
          <p:nvPr/>
        </p:nvPicPr>
        <p:blipFill>
          <a:blip r:embed="rId3"/>
          <a:stretch>
            <a:fillRect/>
          </a:stretch>
        </p:blipFill>
        <p:spPr>
          <a:xfrm>
            <a:off x="303212" y="304800"/>
            <a:ext cx="1285672" cy="1295400"/>
          </a:xfrm>
          <a:prstGeom prst="rect">
            <a:avLst/>
          </a:prstGeom>
        </p:spPr>
      </p:pic>
    </p:spTree>
    <p:extLst>
      <p:ext uri="{BB962C8B-B14F-4D97-AF65-F5344CB8AC3E}">
        <p14:creationId xmlns:p14="http://schemas.microsoft.com/office/powerpoint/2010/main" val="186764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2">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1065212" y="274638"/>
            <a:ext cx="9601200" cy="1020762"/>
          </a:xfrm>
        </p:spPr>
        <p:txBody>
          <a:bodyPr>
            <a:normAutofit fontScale="90000"/>
          </a:bodyPr>
          <a:lstStyle/>
          <a:p>
            <a:pPr marL="0" indent="0" algn="ctr" eaLnBrk="1" hangingPunct="1">
              <a:buFont typeface="Arial" panose="020B0604020202020204" pitchFamily="34" charset="0"/>
              <a:buNone/>
            </a:pPr>
            <a:r>
              <a:rPr lang="en-US" altLang="en-US" sz="6000" b="1" dirty="0" smtClean="0">
                <a:solidFill>
                  <a:schemeClr val="accent1"/>
                </a:solidFill>
                <a:latin typeface="Century Gothic" panose="020B0502020202020204" pitchFamily="34" charset="0"/>
                <a:ea typeface="ＭＳ Ｐゴシック" panose="020B0600070205080204" pitchFamily="34" charset="-128"/>
                <a:cs typeface="Century Gothic" panose="020B0502020202020204" pitchFamily="34" charset="0"/>
              </a:rPr>
              <a:t>The </a:t>
            </a:r>
            <a:r>
              <a:rPr lang="en-US" altLang="en-US" sz="6000" b="1" dirty="0" smtClean="0">
                <a:solidFill>
                  <a:srgbClr val="73B632"/>
                </a:solidFill>
                <a:latin typeface="Century Gothic" panose="020B0502020202020204" pitchFamily="34" charset="0"/>
                <a:ea typeface="ＭＳ Ｐゴシック" panose="020B0600070205080204" pitchFamily="34" charset="-128"/>
                <a:cs typeface="Century Gothic" panose="020B0502020202020204" pitchFamily="34" charset="0"/>
              </a:rPr>
              <a:t>nice</a:t>
            </a:r>
            <a:r>
              <a:rPr lang="en-US" altLang="en-US" sz="6000" b="1" dirty="0" smtClean="0">
                <a:solidFill>
                  <a:schemeClr val="accent1"/>
                </a:solidFill>
                <a:latin typeface="Century Gothic" panose="020B0502020202020204" pitchFamily="34" charset="0"/>
                <a:ea typeface="ＭＳ Ｐゴシック" panose="020B0600070205080204" pitchFamily="34" charset="-128"/>
                <a:cs typeface="Century Gothic" panose="020B0502020202020204" pitchFamily="34" charset="0"/>
              </a:rPr>
              <a:t>. Action Plan - invite</a:t>
            </a:r>
          </a:p>
        </p:txBody>
      </p:sp>
      <p:sp>
        <p:nvSpPr>
          <p:cNvPr id="6" name="Content Placeholder 5"/>
          <p:cNvSpPr>
            <a:spLocks noGrp="1"/>
          </p:cNvSpPr>
          <p:nvPr>
            <p:ph idx="1"/>
          </p:nvPr>
        </p:nvSpPr>
        <p:spPr/>
        <p:txBody>
          <a:bodyPr/>
          <a:lstStyle/>
          <a:p>
            <a:r>
              <a:rPr lang="en-US" dirty="0" smtClean="0"/>
              <a:t>Visit </a:t>
            </a:r>
            <a:r>
              <a:rPr lang="en-US" dirty="0" smtClean="0"/>
              <a:t>benice.org</a:t>
            </a:r>
            <a:endParaRPr lang="en-US" dirty="0"/>
          </a:p>
          <a:p>
            <a:r>
              <a:rPr lang="en-US" dirty="0" smtClean="0"/>
              <a:t>Click on be nice. icon on the top </a:t>
            </a:r>
            <a:r>
              <a:rPr lang="en-US" dirty="0" smtClean="0"/>
              <a:t>left</a:t>
            </a:r>
            <a:endParaRPr lang="en-US" dirty="0"/>
          </a:p>
          <a:p>
            <a:r>
              <a:rPr lang="en-US" dirty="0" smtClean="0"/>
              <a:t>Scroll down to click on “Step 2 - invite</a:t>
            </a:r>
            <a:r>
              <a:rPr lang="en-US" dirty="0" smtClean="0"/>
              <a:t>”</a:t>
            </a:r>
          </a:p>
          <a:p>
            <a:r>
              <a:rPr lang="en-US" dirty="0" smtClean="0">
                <a:hlinkClick r:id="rId2"/>
              </a:rPr>
              <a:t>invite video</a:t>
            </a:r>
            <a:endParaRPr lang="en-US" dirty="0" smtClean="0"/>
          </a:p>
          <a:p>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8151812" y="1828800"/>
            <a:ext cx="3401069" cy="3429000"/>
          </a:xfrm>
          <a:prstGeom prst="rect">
            <a:avLst/>
          </a:prstGeom>
        </p:spPr>
      </p:pic>
    </p:spTree>
    <p:extLst>
      <p:ext uri="{BB962C8B-B14F-4D97-AF65-F5344CB8AC3E}">
        <p14:creationId xmlns:p14="http://schemas.microsoft.com/office/powerpoint/2010/main" val="48674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2D54B"/>
                </a:solidFill>
                <a:latin typeface="Century Gothic" pitchFamily="34" charset="0"/>
              </a:rPr>
              <a:t>i</a:t>
            </a:r>
            <a:r>
              <a:rPr lang="en-US" b="1" dirty="0">
                <a:latin typeface="Century Gothic" pitchFamily="34" charset="0"/>
              </a:rPr>
              <a:t>nvite</a:t>
            </a:r>
            <a:endParaRPr lang="en-US" dirty="0"/>
          </a:p>
        </p:txBody>
      </p:sp>
      <p:sp>
        <p:nvSpPr>
          <p:cNvPr id="3" name="Content Placeholder 2"/>
          <p:cNvSpPr>
            <a:spLocks noGrp="1"/>
          </p:cNvSpPr>
          <p:nvPr>
            <p:ph idx="1"/>
          </p:nvPr>
        </p:nvSpPr>
        <p:spPr/>
        <p:txBody>
          <a:bodyPr>
            <a:normAutofit/>
          </a:bodyPr>
          <a:lstStyle/>
          <a:p>
            <a:r>
              <a:rPr lang="en-US" sz="2200" dirty="0" smtClean="0"/>
              <a:t>be an inviting person.</a:t>
            </a:r>
          </a:p>
          <a:p>
            <a:r>
              <a:rPr lang="en-US" sz="2200" dirty="0" smtClean="0">
                <a:latin typeface="Century Gothic" pitchFamily="34" charset="0"/>
              </a:rPr>
              <a:t>invite </a:t>
            </a:r>
            <a:r>
              <a:rPr lang="en-US" sz="2200" dirty="0">
                <a:latin typeface="Century Gothic" pitchFamily="34" charset="0"/>
              </a:rPr>
              <a:t>yourself to make a change. Think of ways that you can make a difference in how others are treated at </a:t>
            </a:r>
            <a:r>
              <a:rPr lang="en-US" sz="2200" dirty="0" smtClean="0">
                <a:latin typeface="Century Gothic" pitchFamily="34" charset="0"/>
              </a:rPr>
              <a:t>school.</a:t>
            </a:r>
            <a:endParaRPr lang="en-US" sz="2200" dirty="0" smtClean="0"/>
          </a:p>
          <a:p>
            <a:r>
              <a:rPr lang="en-US" sz="2200" dirty="0"/>
              <a:t>i</a:t>
            </a:r>
            <a:r>
              <a:rPr lang="en-US" sz="2200" dirty="0" smtClean="0"/>
              <a:t>nviting involves taking a risk and reaching out.</a:t>
            </a:r>
          </a:p>
          <a:p>
            <a:r>
              <a:rPr lang="en-US" sz="2200" dirty="0" smtClean="0"/>
              <a:t>invite yourself to say something – to start a conversation.</a:t>
            </a:r>
          </a:p>
          <a:p>
            <a:endParaRPr lang="en-US" sz="2200" dirty="0"/>
          </a:p>
        </p:txBody>
      </p:sp>
      <p:pic>
        <p:nvPicPr>
          <p:cNvPr id="4" name="Picture 3"/>
          <p:cNvPicPr>
            <a:picLocks noChangeAspect="1"/>
          </p:cNvPicPr>
          <p:nvPr/>
        </p:nvPicPr>
        <p:blipFill>
          <a:blip r:embed="rId3"/>
          <a:stretch>
            <a:fillRect/>
          </a:stretch>
        </p:blipFill>
        <p:spPr>
          <a:xfrm>
            <a:off x="303212" y="457200"/>
            <a:ext cx="1058110" cy="1066800"/>
          </a:xfrm>
          <a:prstGeom prst="rect">
            <a:avLst/>
          </a:prstGeom>
        </p:spPr>
      </p:pic>
    </p:spTree>
    <p:extLst>
      <p:ext uri="{BB962C8B-B14F-4D97-AF65-F5344CB8AC3E}">
        <p14:creationId xmlns:p14="http://schemas.microsoft.com/office/powerpoint/2010/main" val="309893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noFill/>
          </a:ln>
        </p:spPr>
        <p:txBody>
          <a:bodyPr/>
          <a:lstStyle/>
          <a:p>
            <a:pPr>
              <a:buNone/>
            </a:pPr>
            <a:endParaRPr lang="en-US" dirty="0" smtClean="0"/>
          </a:p>
          <a:p>
            <a:r>
              <a:rPr lang="en-US" b="1" dirty="0" smtClean="0">
                <a:solidFill>
                  <a:srgbClr val="92D050"/>
                </a:solidFill>
              </a:rPr>
              <a:t>be nice</a:t>
            </a:r>
            <a:r>
              <a:rPr lang="en-US" b="1" dirty="0" smtClean="0">
                <a:solidFill>
                  <a:schemeClr val="accent1"/>
                </a:solidFill>
              </a:rPr>
              <a:t>. </a:t>
            </a:r>
            <a:r>
              <a:rPr lang="en-US" dirty="0" smtClean="0"/>
              <a:t>is a sustainable model</a:t>
            </a:r>
          </a:p>
          <a:p>
            <a:r>
              <a:rPr lang="en-US" b="1" dirty="0" smtClean="0">
                <a:solidFill>
                  <a:srgbClr val="92D050"/>
                </a:solidFill>
              </a:rPr>
              <a:t>be nice</a:t>
            </a:r>
            <a:r>
              <a:rPr lang="en-US" b="1" dirty="0" smtClean="0">
                <a:solidFill>
                  <a:schemeClr val="accent1"/>
                </a:solidFill>
              </a:rPr>
              <a:t>. </a:t>
            </a:r>
            <a:r>
              <a:rPr lang="en-US" dirty="0" smtClean="0"/>
              <a:t>is mental health based</a:t>
            </a:r>
          </a:p>
          <a:p>
            <a:r>
              <a:rPr lang="en-US" b="1" dirty="0">
                <a:solidFill>
                  <a:srgbClr val="92D050"/>
                </a:solidFill>
              </a:rPr>
              <a:t>be nice</a:t>
            </a:r>
            <a:r>
              <a:rPr lang="en-US" b="1" dirty="0" smtClean="0">
                <a:solidFill>
                  <a:schemeClr val="accent1"/>
                </a:solidFill>
              </a:rPr>
              <a:t>. </a:t>
            </a:r>
            <a:r>
              <a:rPr lang="en-US" dirty="0" smtClean="0"/>
              <a:t>concentrates on resiliency</a:t>
            </a:r>
          </a:p>
          <a:p>
            <a:r>
              <a:rPr lang="en-US" b="1" dirty="0" smtClean="0">
                <a:solidFill>
                  <a:srgbClr val="92D050"/>
                </a:solidFill>
              </a:rPr>
              <a:t>be </a:t>
            </a:r>
            <a:r>
              <a:rPr lang="en-US" b="1" dirty="0">
                <a:solidFill>
                  <a:srgbClr val="92D050"/>
                </a:solidFill>
              </a:rPr>
              <a:t>nice</a:t>
            </a:r>
            <a:r>
              <a:rPr lang="en-US" b="1" dirty="0">
                <a:solidFill>
                  <a:schemeClr val="accent1"/>
                </a:solidFill>
              </a:rPr>
              <a:t>.</a:t>
            </a:r>
            <a:r>
              <a:rPr lang="en-US" b="1" dirty="0"/>
              <a:t> </a:t>
            </a:r>
            <a:r>
              <a:rPr lang="en-US" dirty="0" smtClean="0"/>
              <a:t>is visibly friendly</a:t>
            </a:r>
          </a:p>
          <a:p>
            <a:r>
              <a:rPr lang="en-US" b="1" dirty="0">
                <a:solidFill>
                  <a:srgbClr val="92D050"/>
                </a:solidFill>
              </a:rPr>
              <a:t>be nice</a:t>
            </a:r>
            <a:r>
              <a:rPr lang="en-US" b="1" dirty="0">
                <a:solidFill>
                  <a:schemeClr val="accent1"/>
                </a:solidFill>
              </a:rPr>
              <a:t>.</a:t>
            </a:r>
            <a:r>
              <a:rPr lang="en-US" b="1" dirty="0"/>
              <a:t> </a:t>
            </a:r>
            <a:r>
              <a:rPr lang="en-US" dirty="0"/>
              <a:t>i</a:t>
            </a:r>
            <a:r>
              <a:rPr lang="en-US" dirty="0" smtClean="0"/>
              <a:t>s</a:t>
            </a:r>
            <a:r>
              <a:rPr lang="en-US" b="1" dirty="0" smtClean="0"/>
              <a:t> </a:t>
            </a:r>
            <a:r>
              <a:rPr lang="en-US" dirty="0" smtClean="0"/>
              <a:t>an</a:t>
            </a:r>
            <a:r>
              <a:rPr lang="en-US" b="1" dirty="0" smtClean="0"/>
              <a:t> </a:t>
            </a:r>
            <a:r>
              <a:rPr lang="en-US" dirty="0" smtClean="0"/>
              <a:t>easy tool to use and understand</a:t>
            </a:r>
            <a:endParaRPr lang="en-US" dirty="0"/>
          </a:p>
        </p:txBody>
      </p:sp>
      <p:sp>
        <p:nvSpPr>
          <p:cNvPr id="2" name="Title 1"/>
          <p:cNvSpPr>
            <a:spLocks noGrp="1"/>
          </p:cNvSpPr>
          <p:nvPr>
            <p:ph type="title"/>
          </p:nvPr>
        </p:nvSpPr>
        <p:spPr/>
        <p:txBody>
          <a:bodyPr/>
          <a:lstStyle/>
          <a:p>
            <a:r>
              <a:rPr lang="en-US" dirty="0"/>
              <a:t>Why </a:t>
            </a:r>
            <a:r>
              <a:rPr lang="en-US" b="1" dirty="0">
                <a:solidFill>
                  <a:srgbClr val="92D050"/>
                </a:solidFill>
              </a:rPr>
              <a:t>be nice</a:t>
            </a:r>
            <a:r>
              <a:rPr lang="en-US" b="1" dirty="0">
                <a:solidFill>
                  <a:srgbClr val="FF0066"/>
                </a:solidFill>
              </a:rPr>
              <a:t>.</a:t>
            </a:r>
            <a:r>
              <a:rPr lang="en-US" dirty="0"/>
              <a:t>?</a:t>
            </a:r>
          </a:p>
        </p:txBody>
      </p:sp>
    </p:spTree>
    <p:extLst>
      <p:ext uri="{BB962C8B-B14F-4D97-AF65-F5344CB8AC3E}">
        <p14:creationId xmlns:p14="http://schemas.microsoft.com/office/powerpoint/2010/main" val="17046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531812" y="381000"/>
            <a:ext cx="11251818" cy="1020762"/>
          </a:xfrm>
        </p:spPr>
        <p:txBody>
          <a:bodyPr>
            <a:normAutofit fontScale="90000"/>
          </a:bodyPr>
          <a:lstStyle/>
          <a:p>
            <a:pPr marL="0" indent="0" algn="ctr" eaLnBrk="1" hangingPunct="1">
              <a:buFont typeface="Arial" panose="020B0604020202020204" pitchFamily="34" charset="0"/>
              <a:buNone/>
            </a:pPr>
            <a:r>
              <a:rPr lang="en-US" altLang="en-US" sz="6000" b="1" dirty="0" smtClean="0">
                <a:solidFill>
                  <a:schemeClr val="accent1"/>
                </a:solidFill>
                <a:latin typeface="Century Gothic" panose="020B0502020202020204" pitchFamily="34" charset="0"/>
                <a:ea typeface="ＭＳ Ｐゴシック" panose="020B0600070205080204" pitchFamily="34" charset="-128"/>
                <a:cs typeface="Century Gothic" panose="020B0502020202020204" pitchFamily="34" charset="0"/>
              </a:rPr>
              <a:t>The </a:t>
            </a:r>
            <a:r>
              <a:rPr lang="en-US" altLang="en-US" sz="6000" b="1" dirty="0" smtClean="0">
                <a:solidFill>
                  <a:srgbClr val="73B632"/>
                </a:solidFill>
                <a:latin typeface="Century Gothic" panose="020B0502020202020204" pitchFamily="34" charset="0"/>
                <a:ea typeface="ＭＳ Ｐゴシック" panose="020B0600070205080204" pitchFamily="34" charset="-128"/>
                <a:cs typeface="Century Gothic" panose="020B0502020202020204" pitchFamily="34" charset="0"/>
              </a:rPr>
              <a:t>nice</a:t>
            </a:r>
            <a:r>
              <a:rPr lang="en-US" altLang="en-US" sz="6000" b="1" dirty="0" smtClean="0">
                <a:solidFill>
                  <a:schemeClr val="accent1"/>
                </a:solidFill>
                <a:latin typeface="Century Gothic" panose="020B0502020202020204" pitchFamily="34" charset="0"/>
                <a:ea typeface="ＭＳ Ｐゴシック" panose="020B0600070205080204" pitchFamily="34" charset="-128"/>
                <a:cs typeface="Century Gothic" panose="020B0502020202020204" pitchFamily="34" charset="0"/>
              </a:rPr>
              <a:t>. Action Plan- </a:t>
            </a:r>
            <a:r>
              <a:rPr lang="en-US" altLang="en-US" sz="6000" b="1" dirty="0" smtClean="0">
                <a:solidFill>
                  <a:schemeClr val="accent4"/>
                </a:solidFill>
                <a:latin typeface="Century Gothic" panose="020B0502020202020204" pitchFamily="34" charset="0"/>
                <a:ea typeface="ＭＳ Ｐゴシック" panose="020B0600070205080204" pitchFamily="34" charset="-128"/>
                <a:cs typeface="Century Gothic" panose="020B0502020202020204" pitchFamily="34" charset="0"/>
              </a:rPr>
              <a:t>challenge</a:t>
            </a:r>
          </a:p>
        </p:txBody>
      </p:sp>
      <p:sp>
        <p:nvSpPr>
          <p:cNvPr id="6" name="Content Placeholder 5"/>
          <p:cNvSpPr>
            <a:spLocks noGrp="1"/>
          </p:cNvSpPr>
          <p:nvPr>
            <p:ph idx="1"/>
          </p:nvPr>
        </p:nvSpPr>
        <p:spPr/>
        <p:txBody>
          <a:bodyPr/>
          <a:lstStyle/>
          <a:p>
            <a:r>
              <a:rPr lang="en-US" dirty="0" smtClean="0"/>
              <a:t>Visit </a:t>
            </a:r>
            <a:r>
              <a:rPr lang="en-US" dirty="0" smtClean="0"/>
              <a:t>benice.org</a:t>
            </a:r>
            <a:endParaRPr lang="en-US" dirty="0"/>
          </a:p>
          <a:p>
            <a:r>
              <a:rPr lang="en-US" dirty="0" smtClean="0"/>
              <a:t>Click on be nice. icon on the top </a:t>
            </a:r>
            <a:r>
              <a:rPr lang="en-US" dirty="0" smtClean="0"/>
              <a:t>left</a:t>
            </a:r>
            <a:endParaRPr lang="en-US" dirty="0"/>
          </a:p>
          <a:p>
            <a:r>
              <a:rPr lang="en-US" dirty="0" smtClean="0"/>
              <a:t>Scroll down to click on “Step 3 – challenge</a:t>
            </a:r>
            <a:r>
              <a:rPr lang="en-US" dirty="0" smtClean="0"/>
              <a:t>”</a:t>
            </a:r>
          </a:p>
          <a:p>
            <a:r>
              <a:rPr lang="en-US" dirty="0" smtClean="0">
                <a:hlinkClick r:id="rId2"/>
              </a:rPr>
              <a:t>challenge video</a:t>
            </a:r>
            <a:endParaRPr lang="en-US" dirty="0" smtClean="0"/>
          </a:p>
          <a:p>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8380412" y="1752600"/>
            <a:ext cx="3403218" cy="3429000"/>
          </a:xfrm>
          <a:prstGeom prst="rect">
            <a:avLst/>
          </a:prstGeom>
        </p:spPr>
      </p:pic>
    </p:spTree>
    <p:extLst>
      <p:ext uri="{BB962C8B-B14F-4D97-AF65-F5344CB8AC3E}">
        <p14:creationId xmlns:p14="http://schemas.microsoft.com/office/powerpoint/2010/main" val="253861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2413" y="274638"/>
            <a:ext cx="9144000" cy="1020762"/>
          </a:xfrm>
        </p:spPr>
        <p:txBody>
          <a:bodyPr/>
          <a:lstStyle/>
          <a:p>
            <a:pPr eaLnBrk="1" hangingPunct="1"/>
            <a:r>
              <a:rPr lang="en-US" sz="4200" b="1" dirty="0" smtClean="0">
                <a:solidFill>
                  <a:srgbClr val="72D54B"/>
                </a:solidFill>
                <a:latin typeface="Century Gothic" pitchFamily="34" charset="0"/>
                <a:ea typeface="ＭＳ Ｐゴシック" pitchFamily="34" charset="-128"/>
                <a:cs typeface="Century Gothic" pitchFamily="34" charset="0"/>
              </a:rPr>
              <a:t>c</a:t>
            </a:r>
            <a:r>
              <a:rPr lang="en-US" sz="4200" b="1" dirty="0" smtClean="0">
                <a:latin typeface="Century Gothic" pitchFamily="34" charset="0"/>
                <a:ea typeface="ＭＳ Ｐゴシック" pitchFamily="34" charset="-128"/>
                <a:cs typeface="Century Gothic" pitchFamily="34" charset="0"/>
              </a:rPr>
              <a:t>hallenge</a:t>
            </a:r>
            <a:endParaRPr lang="en-US" sz="4200" dirty="0" smtClean="0">
              <a:latin typeface="Century Gothic" pitchFamily="34" charset="0"/>
              <a:ea typeface="ＭＳ Ｐゴシック" pitchFamily="34" charset="-128"/>
              <a:cs typeface="Century Gothic" pitchFamily="34" charset="0"/>
            </a:endParaRPr>
          </a:p>
        </p:txBody>
      </p:sp>
      <p:sp>
        <p:nvSpPr>
          <p:cNvPr id="4" name="Content Placeholder 2"/>
          <p:cNvSpPr txBox="1">
            <a:spLocks/>
          </p:cNvSpPr>
          <p:nvPr/>
        </p:nvSpPr>
        <p:spPr>
          <a:xfrm>
            <a:off x="1522412" y="1905000"/>
            <a:ext cx="9144000" cy="4267200"/>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Century Gothic"/>
                <a:ea typeface="+mn-ea"/>
                <a:cs typeface="Century Gothic"/>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Century Gothic"/>
                <a:ea typeface="+mn-ea"/>
                <a:cs typeface="Century Gothic"/>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Century Gothic"/>
                <a:ea typeface="+mn-ea"/>
                <a:cs typeface="Century Gothic"/>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Century Gothic"/>
                <a:ea typeface="+mn-ea"/>
                <a:cs typeface="Century Gothic"/>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Century Gothic"/>
                <a:ea typeface="+mn-ea"/>
                <a:cs typeface="Century Gothic"/>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pPr>
              <a:spcBef>
                <a:spcPct val="0"/>
              </a:spcBef>
              <a:buFont typeface="Arial" charset="0"/>
              <a:buNone/>
            </a:pPr>
            <a:endParaRPr lang="en-US" dirty="0" smtClean="0">
              <a:latin typeface="Century Gothic" charset="0"/>
              <a:ea typeface="ＭＳ Ｐゴシック" charset="0"/>
              <a:cs typeface="Century Gothic" charset="0"/>
            </a:endParaRPr>
          </a:p>
          <a:p>
            <a:pPr>
              <a:spcBef>
                <a:spcPct val="0"/>
              </a:spcBef>
            </a:pPr>
            <a:r>
              <a:rPr lang="en-US" dirty="0" smtClean="0">
                <a:latin typeface="Century Gothic" charset="0"/>
                <a:ea typeface="ＭＳ Ｐゴシック" charset="0"/>
                <a:cs typeface="Century Gothic" charset="0"/>
              </a:rPr>
              <a:t>challenge the individual to seek help – know resources</a:t>
            </a:r>
          </a:p>
          <a:p>
            <a:pPr>
              <a:spcBef>
                <a:spcPct val="0"/>
              </a:spcBef>
            </a:pPr>
            <a:endParaRPr lang="en-US" dirty="0">
              <a:latin typeface="Century Gothic" charset="0"/>
              <a:ea typeface="ＭＳ Ｐゴシック" charset="0"/>
              <a:cs typeface="Century Gothic" charset="0"/>
            </a:endParaRPr>
          </a:p>
          <a:p>
            <a:pPr>
              <a:spcBef>
                <a:spcPct val="0"/>
              </a:spcBef>
            </a:pPr>
            <a:r>
              <a:rPr lang="en-US" dirty="0">
                <a:latin typeface="Century Gothic" charset="0"/>
                <a:ea typeface="ＭＳ Ｐゴシック" charset="0"/>
                <a:cs typeface="Century Gothic" charset="0"/>
              </a:rPr>
              <a:t>challenge yourself to ask questions</a:t>
            </a:r>
          </a:p>
          <a:p>
            <a:pPr marL="547688" lvl="1">
              <a:spcBef>
                <a:spcPct val="0"/>
              </a:spcBef>
            </a:pPr>
            <a:endParaRPr lang="en-US" dirty="0">
              <a:latin typeface="Century Gothic" charset="0"/>
              <a:ea typeface="ＭＳ Ｐゴシック" charset="0"/>
              <a:cs typeface="Century Gothic" charset="0"/>
            </a:endParaRPr>
          </a:p>
          <a:p>
            <a:pPr marL="547688" lvl="1">
              <a:spcBef>
                <a:spcPct val="0"/>
              </a:spcBef>
            </a:pPr>
            <a:r>
              <a:rPr lang="en-US" dirty="0">
                <a:latin typeface="Century Gothic" charset="0"/>
                <a:ea typeface="ＭＳ Ｐゴシック" charset="0"/>
                <a:cs typeface="Century Gothic" charset="0"/>
              </a:rPr>
              <a:t>How long have you been feeling this way? </a:t>
            </a:r>
          </a:p>
          <a:p>
            <a:pPr marL="547688" lvl="1">
              <a:spcBef>
                <a:spcPct val="0"/>
              </a:spcBef>
            </a:pPr>
            <a:r>
              <a:rPr lang="en-US" dirty="0">
                <a:latin typeface="Century Gothic" charset="0"/>
                <a:ea typeface="ＭＳ Ｐゴシック" charset="0"/>
                <a:cs typeface="Century Gothic" charset="0"/>
              </a:rPr>
              <a:t>Have you talked to anyone about how you are feeling? </a:t>
            </a:r>
          </a:p>
          <a:p>
            <a:pPr marL="547688" lvl="1">
              <a:spcBef>
                <a:spcPct val="0"/>
              </a:spcBef>
            </a:pPr>
            <a:r>
              <a:rPr lang="en-US" dirty="0">
                <a:latin typeface="Century Gothic" charset="0"/>
                <a:ea typeface="ＭＳ Ｐゴシック" charset="0"/>
                <a:cs typeface="Century Gothic" charset="0"/>
              </a:rPr>
              <a:t>Is there anyone or anything that has helped you in the past</a:t>
            </a:r>
            <a:r>
              <a:rPr lang="en-US" dirty="0" smtClean="0">
                <a:latin typeface="Century Gothic" charset="0"/>
                <a:ea typeface="ＭＳ Ｐゴシック" charset="0"/>
                <a:cs typeface="Century Gothic" charset="0"/>
              </a:rPr>
              <a:t>?</a:t>
            </a:r>
          </a:p>
          <a:p>
            <a:pPr marL="547688" lvl="1">
              <a:spcBef>
                <a:spcPct val="0"/>
              </a:spcBef>
            </a:pPr>
            <a:r>
              <a:rPr lang="en-US" dirty="0" smtClean="0">
                <a:latin typeface="Century Gothic" charset="0"/>
                <a:ea typeface="ＭＳ Ｐゴシック" charset="0"/>
                <a:cs typeface="Century Gothic" charset="0"/>
              </a:rPr>
              <a:t>Are you thinking about killing yourself? </a:t>
            </a:r>
            <a:endParaRPr lang="en-US" dirty="0">
              <a:latin typeface="Century Gothic" charset="0"/>
              <a:ea typeface="ＭＳ Ｐゴシック" charset="0"/>
              <a:cs typeface="Century Gothic" charset="0"/>
            </a:endParaRPr>
          </a:p>
          <a:p>
            <a:pPr>
              <a:spcBef>
                <a:spcPct val="0"/>
              </a:spcBef>
            </a:pPr>
            <a:endParaRPr lang="en-US" dirty="0" smtClean="0">
              <a:latin typeface="Century Gothic" charset="0"/>
              <a:ea typeface="ＭＳ Ｐゴシック" charset="0"/>
              <a:cs typeface="Century Gothic" charset="0"/>
            </a:endParaRPr>
          </a:p>
          <a:p>
            <a:pPr>
              <a:spcBef>
                <a:spcPct val="0"/>
              </a:spcBef>
            </a:pPr>
            <a:r>
              <a:rPr lang="en-US" dirty="0" smtClean="0">
                <a:latin typeface="Century Gothic" charset="0"/>
                <a:ea typeface="ＭＳ Ｐゴシック" charset="0"/>
                <a:cs typeface="Century Gothic" charset="0"/>
              </a:rPr>
              <a:t>challenge stigma</a:t>
            </a:r>
          </a:p>
          <a:p>
            <a:pPr>
              <a:spcBef>
                <a:spcPct val="0"/>
              </a:spcBef>
            </a:pPr>
            <a:endParaRPr lang="en-US" dirty="0" smtClean="0">
              <a:latin typeface="Century Gothic" charset="0"/>
              <a:ea typeface="ＭＳ Ｐゴシック" charset="0"/>
              <a:cs typeface="Century Gothic" charset="0"/>
            </a:endParaRPr>
          </a:p>
        </p:txBody>
      </p:sp>
      <p:pic>
        <p:nvPicPr>
          <p:cNvPr id="5" name="Picture 4"/>
          <p:cNvPicPr>
            <a:picLocks noChangeAspect="1"/>
          </p:cNvPicPr>
          <p:nvPr/>
        </p:nvPicPr>
        <p:blipFill>
          <a:blip r:embed="rId3"/>
          <a:stretch>
            <a:fillRect/>
          </a:stretch>
        </p:blipFill>
        <p:spPr>
          <a:xfrm>
            <a:off x="227012" y="381000"/>
            <a:ext cx="1143000" cy="1151659"/>
          </a:xfrm>
          <a:prstGeom prst="rect">
            <a:avLst/>
          </a:prstGeom>
        </p:spPr>
      </p:pic>
    </p:spTree>
    <p:extLst>
      <p:ext uri="{BB962C8B-B14F-4D97-AF65-F5344CB8AC3E}">
        <p14:creationId xmlns:p14="http://schemas.microsoft.com/office/powerpoint/2010/main" val="337465942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727200" y="-152400"/>
            <a:ext cx="9140825" cy="1420813"/>
          </a:xfrm>
        </p:spPr>
        <p:txBody>
          <a:bodyPr/>
          <a:lstStyle/>
          <a:p>
            <a:pPr eaLnBrk="1" hangingPunct="1"/>
            <a:r>
              <a:rPr lang="en-US" sz="4200" b="1" dirty="0" smtClean="0">
                <a:solidFill>
                  <a:srgbClr val="72D54B"/>
                </a:solidFill>
                <a:latin typeface="Century Gothic" pitchFamily="34" charset="0"/>
                <a:ea typeface="ＭＳ Ｐゴシック" pitchFamily="34" charset="-128"/>
                <a:cs typeface="Century Gothic" pitchFamily="34" charset="0"/>
              </a:rPr>
              <a:t>c</a:t>
            </a:r>
            <a:r>
              <a:rPr lang="en-US" sz="4200" b="1" dirty="0" smtClean="0">
                <a:latin typeface="Century Gothic" pitchFamily="34" charset="0"/>
                <a:ea typeface="ＭＳ Ｐゴシック" pitchFamily="34" charset="-128"/>
                <a:cs typeface="Century Gothic" pitchFamily="34" charset="0"/>
              </a:rPr>
              <a:t>hallenge </a:t>
            </a:r>
            <a:r>
              <a:rPr lang="en-US" dirty="0" smtClean="0">
                <a:latin typeface="Century Gothic" pitchFamily="34" charset="0"/>
                <a:ea typeface="ＭＳ Ｐゴシック" pitchFamily="34" charset="-128"/>
                <a:cs typeface="Century Gothic" pitchFamily="34" charset="0"/>
              </a:rPr>
              <a:t>to seek help</a:t>
            </a:r>
          </a:p>
        </p:txBody>
      </p:sp>
      <p:sp>
        <p:nvSpPr>
          <p:cNvPr id="3" name="Content Placeholder 2"/>
          <p:cNvSpPr>
            <a:spLocks noGrp="1"/>
          </p:cNvSpPr>
          <p:nvPr>
            <p:ph idx="1"/>
          </p:nvPr>
        </p:nvSpPr>
        <p:spPr>
          <a:xfrm>
            <a:off x="1141413" y="1752600"/>
            <a:ext cx="9344025" cy="4876800"/>
          </a:xfrm>
        </p:spPr>
        <p:txBody>
          <a:bodyPr>
            <a:noAutofit/>
          </a:bodyPr>
          <a:lstStyle/>
          <a:p>
            <a:pPr marL="275590" lvl="1" indent="0" eaLnBrk="1" hangingPunct="1">
              <a:spcBef>
                <a:spcPts val="0"/>
              </a:spcBef>
              <a:buFont typeface="Consolas" charset="0"/>
              <a:buNone/>
              <a:defRPr/>
            </a:pPr>
            <a:endParaRPr lang="en-US" sz="2400" dirty="0" smtClean="0"/>
          </a:p>
          <a:p>
            <a:pPr eaLnBrk="1" hangingPunct="1">
              <a:spcBef>
                <a:spcPts val="0"/>
              </a:spcBef>
              <a:buFont typeface="Arial" charset="0"/>
              <a:buChar char="▪"/>
              <a:defRPr/>
            </a:pPr>
            <a:r>
              <a:rPr lang="en-US" dirty="0" smtClean="0"/>
              <a:t>Identify resources where they might find help when they are ready</a:t>
            </a:r>
          </a:p>
          <a:p>
            <a:pPr lvl="1" eaLnBrk="1" hangingPunct="1">
              <a:spcBef>
                <a:spcPts val="0"/>
              </a:spcBef>
              <a:buFont typeface="Consolas" charset="0"/>
              <a:buChar char="–"/>
              <a:defRPr/>
            </a:pPr>
            <a:r>
              <a:rPr lang="en-US" sz="2400" dirty="0" smtClean="0"/>
              <a:t>Hotlines</a:t>
            </a:r>
          </a:p>
          <a:p>
            <a:pPr lvl="2">
              <a:spcBef>
                <a:spcPts val="0"/>
              </a:spcBef>
              <a:buFont typeface="Consolas" charset="0"/>
              <a:buChar char="–"/>
              <a:defRPr/>
            </a:pPr>
            <a:r>
              <a:rPr lang="en-US" sz="2200" dirty="0"/>
              <a:t>Phone: 	1-800-273-8255</a:t>
            </a:r>
          </a:p>
          <a:p>
            <a:pPr lvl="2">
              <a:spcBef>
                <a:spcPts val="0"/>
              </a:spcBef>
              <a:buFont typeface="Consolas" charset="0"/>
              <a:buChar char="–"/>
              <a:defRPr/>
            </a:pPr>
            <a:r>
              <a:rPr lang="en-US" sz="2200" dirty="0"/>
              <a:t>Text: 	</a:t>
            </a:r>
            <a:r>
              <a:rPr lang="en-US" sz="2200" dirty="0" smtClean="0"/>
              <a:t>741741</a:t>
            </a:r>
          </a:p>
          <a:p>
            <a:pPr lvl="1" eaLnBrk="1" hangingPunct="1">
              <a:spcBef>
                <a:spcPts val="0"/>
              </a:spcBef>
              <a:buFont typeface="Consolas" charset="0"/>
              <a:buChar char="–"/>
              <a:defRPr/>
            </a:pPr>
            <a:r>
              <a:rPr lang="en-US" sz="2400" dirty="0" smtClean="0"/>
              <a:t> OK2Say – great program to utilize</a:t>
            </a:r>
          </a:p>
          <a:p>
            <a:pPr lvl="1" eaLnBrk="1" hangingPunct="1">
              <a:spcBef>
                <a:spcPts val="0"/>
              </a:spcBef>
              <a:buFont typeface="Consolas" charset="0"/>
              <a:buChar char="–"/>
              <a:defRPr/>
            </a:pPr>
            <a:r>
              <a:rPr lang="en-US" sz="2400" dirty="0" smtClean="0"/>
              <a:t>Providers – no insurance? Community Mental Health</a:t>
            </a:r>
          </a:p>
          <a:p>
            <a:pPr lvl="1" eaLnBrk="1" hangingPunct="1">
              <a:spcBef>
                <a:spcPts val="0"/>
              </a:spcBef>
              <a:buFont typeface="Consolas" charset="0"/>
              <a:buChar char="–"/>
              <a:defRPr/>
            </a:pPr>
            <a:r>
              <a:rPr lang="en-US" sz="2400" dirty="0" smtClean="0"/>
              <a:t>School Services</a:t>
            </a:r>
          </a:p>
          <a:p>
            <a:pPr lvl="1" eaLnBrk="1" hangingPunct="1">
              <a:spcBef>
                <a:spcPts val="0"/>
              </a:spcBef>
              <a:buFont typeface="Consolas" charset="0"/>
              <a:buChar char="–"/>
              <a:defRPr/>
            </a:pPr>
            <a:r>
              <a:rPr lang="en-US" sz="2400" dirty="0" smtClean="0"/>
              <a:t>Faith Leaders</a:t>
            </a:r>
          </a:p>
          <a:p>
            <a:pPr lvl="1" eaLnBrk="1" hangingPunct="1">
              <a:spcBef>
                <a:spcPts val="0"/>
              </a:spcBef>
              <a:buFont typeface="Consolas" charset="0"/>
              <a:buChar char="–"/>
              <a:defRPr/>
            </a:pPr>
            <a:r>
              <a:rPr lang="en-US" sz="2400" dirty="0" smtClean="0"/>
              <a:t>Peer/Parent Support Groups</a:t>
            </a:r>
          </a:p>
          <a:p>
            <a:pPr lvl="1" eaLnBrk="1" hangingPunct="1">
              <a:spcBef>
                <a:spcPts val="0"/>
              </a:spcBef>
              <a:buFont typeface="Consolas" charset="0"/>
              <a:buChar char="–"/>
              <a:defRPr/>
            </a:pPr>
            <a:r>
              <a:rPr lang="en-US" sz="2400" dirty="0" smtClean="0"/>
              <a:t>Organizations and Website – NAMI</a:t>
            </a:r>
          </a:p>
        </p:txBody>
      </p:sp>
      <p:pic>
        <p:nvPicPr>
          <p:cNvPr id="4" name="Picture 3"/>
          <p:cNvPicPr>
            <a:picLocks noChangeAspect="1"/>
          </p:cNvPicPr>
          <p:nvPr/>
        </p:nvPicPr>
        <p:blipFill>
          <a:blip r:embed="rId2"/>
          <a:stretch>
            <a:fillRect/>
          </a:stretch>
        </p:blipFill>
        <p:spPr>
          <a:xfrm>
            <a:off x="227012" y="381000"/>
            <a:ext cx="1143000" cy="1151659"/>
          </a:xfrm>
          <a:prstGeom prst="rect">
            <a:avLst/>
          </a:prstGeom>
        </p:spPr>
      </p:pic>
    </p:spTree>
    <p:extLst>
      <p:ext uri="{BB962C8B-B14F-4D97-AF65-F5344CB8AC3E}">
        <p14:creationId xmlns:p14="http://schemas.microsoft.com/office/powerpoint/2010/main" val="225241798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556591" y="274638"/>
            <a:ext cx="11329021" cy="1020762"/>
          </a:xfrm>
        </p:spPr>
        <p:txBody>
          <a:bodyPr>
            <a:normAutofit fontScale="90000"/>
          </a:bodyPr>
          <a:lstStyle/>
          <a:p>
            <a:pPr marL="0" indent="0" algn="ctr" eaLnBrk="1" hangingPunct="1">
              <a:buFont typeface="Arial" panose="020B0604020202020204" pitchFamily="34" charset="0"/>
              <a:buNone/>
            </a:pPr>
            <a:r>
              <a:rPr lang="en-US" altLang="en-US" sz="6000" b="1" dirty="0" smtClean="0">
                <a:solidFill>
                  <a:schemeClr val="accent1"/>
                </a:solidFill>
                <a:latin typeface="Century Gothic" panose="020B0502020202020204" pitchFamily="34" charset="0"/>
                <a:ea typeface="ＭＳ Ｐゴシック" panose="020B0600070205080204" pitchFamily="34" charset="-128"/>
                <a:cs typeface="Century Gothic" panose="020B0502020202020204" pitchFamily="34" charset="0"/>
              </a:rPr>
              <a:t>The </a:t>
            </a:r>
            <a:r>
              <a:rPr lang="en-US" altLang="en-US" sz="6000" b="1" dirty="0" smtClean="0">
                <a:solidFill>
                  <a:srgbClr val="73B632"/>
                </a:solidFill>
                <a:latin typeface="Century Gothic" panose="020B0502020202020204" pitchFamily="34" charset="0"/>
                <a:ea typeface="ＭＳ Ｐゴシック" panose="020B0600070205080204" pitchFamily="34" charset="-128"/>
                <a:cs typeface="Century Gothic" panose="020B0502020202020204" pitchFamily="34" charset="0"/>
              </a:rPr>
              <a:t>nice</a:t>
            </a:r>
            <a:r>
              <a:rPr lang="en-US" altLang="en-US" sz="6000" b="1" dirty="0" smtClean="0">
                <a:solidFill>
                  <a:schemeClr val="accent1"/>
                </a:solidFill>
                <a:latin typeface="Century Gothic" panose="020B0502020202020204" pitchFamily="34" charset="0"/>
                <a:ea typeface="ＭＳ Ｐゴシック" panose="020B0600070205080204" pitchFamily="34" charset="-128"/>
                <a:cs typeface="Century Gothic" panose="020B0502020202020204" pitchFamily="34" charset="0"/>
              </a:rPr>
              <a:t>. Action Plan - </a:t>
            </a:r>
            <a:r>
              <a:rPr lang="en-US" altLang="en-US" sz="6000" b="1" dirty="0" smtClean="0">
                <a:solidFill>
                  <a:schemeClr val="accent3"/>
                </a:solidFill>
                <a:latin typeface="Century Gothic" panose="020B0502020202020204" pitchFamily="34" charset="0"/>
                <a:ea typeface="ＭＳ Ｐゴシック" panose="020B0600070205080204" pitchFamily="34" charset="-128"/>
                <a:cs typeface="Century Gothic" panose="020B0502020202020204" pitchFamily="34" charset="0"/>
              </a:rPr>
              <a:t>empower</a:t>
            </a:r>
          </a:p>
        </p:txBody>
      </p:sp>
      <p:sp>
        <p:nvSpPr>
          <p:cNvPr id="6" name="Content Placeholder 5"/>
          <p:cNvSpPr>
            <a:spLocks noGrp="1"/>
          </p:cNvSpPr>
          <p:nvPr>
            <p:ph idx="1"/>
          </p:nvPr>
        </p:nvSpPr>
        <p:spPr/>
        <p:txBody>
          <a:bodyPr/>
          <a:lstStyle/>
          <a:p>
            <a:r>
              <a:rPr lang="en-US" dirty="0" smtClean="0"/>
              <a:t>Visit </a:t>
            </a:r>
            <a:r>
              <a:rPr lang="en-US" dirty="0" smtClean="0"/>
              <a:t>benice.org</a:t>
            </a:r>
            <a:endParaRPr lang="en-US" dirty="0"/>
          </a:p>
          <a:p>
            <a:r>
              <a:rPr lang="en-US" dirty="0" smtClean="0"/>
              <a:t>Click on be nice. icon on the top </a:t>
            </a:r>
            <a:r>
              <a:rPr lang="en-US" dirty="0" smtClean="0"/>
              <a:t>left</a:t>
            </a:r>
            <a:endParaRPr lang="en-US" dirty="0"/>
          </a:p>
          <a:p>
            <a:r>
              <a:rPr lang="en-US" dirty="0" smtClean="0"/>
              <a:t>Scroll down to click on “Step </a:t>
            </a:r>
            <a:r>
              <a:rPr lang="en-US" dirty="0"/>
              <a:t>4</a:t>
            </a:r>
            <a:r>
              <a:rPr lang="en-US" dirty="0" smtClean="0"/>
              <a:t> – empower</a:t>
            </a:r>
            <a:r>
              <a:rPr lang="en-US" dirty="0" smtClean="0"/>
              <a:t>”</a:t>
            </a:r>
          </a:p>
          <a:p>
            <a:r>
              <a:rPr lang="en-US" dirty="0" smtClean="0">
                <a:hlinkClick r:id="rId2"/>
              </a:rPr>
              <a:t>empower video</a:t>
            </a:r>
            <a:endParaRPr lang="en-US" dirty="0" smtClean="0"/>
          </a:p>
          <a:p>
            <a:endParaRPr lang="en-US" dirty="0" smtClean="0"/>
          </a:p>
          <a:p>
            <a:pPr marL="0" indent="0">
              <a:buNone/>
            </a:pPr>
            <a:endParaRPr lang="en-US" dirty="0"/>
          </a:p>
        </p:txBody>
      </p:sp>
      <p:pic>
        <p:nvPicPr>
          <p:cNvPr id="3" name="Picture 2"/>
          <p:cNvPicPr>
            <a:picLocks noChangeAspect="1"/>
          </p:cNvPicPr>
          <p:nvPr/>
        </p:nvPicPr>
        <p:blipFill>
          <a:blip r:embed="rId3"/>
          <a:stretch>
            <a:fillRect/>
          </a:stretch>
        </p:blipFill>
        <p:spPr>
          <a:xfrm>
            <a:off x="8609012" y="2057400"/>
            <a:ext cx="3100710" cy="3124200"/>
          </a:xfrm>
          <a:prstGeom prst="rect">
            <a:avLst/>
          </a:prstGeom>
        </p:spPr>
      </p:pic>
    </p:spTree>
    <p:extLst>
      <p:ext uri="{BB962C8B-B14F-4D97-AF65-F5344CB8AC3E}">
        <p14:creationId xmlns:p14="http://schemas.microsoft.com/office/powerpoint/2010/main" val="204548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72D54B"/>
                </a:solidFill>
                <a:latin typeface="Century Gothic" pitchFamily="34" charset="0"/>
                <a:ea typeface="Cambria" pitchFamily="18" charset="0"/>
                <a:cs typeface="Times New Roman" pitchFamily="18" charset="0"/>
              </a:rPr>
              <a:t>e</a:t>
            </a:r>
            <a:r>
              <a:rPr lang="en-US" b="1" dirty="0">
                <a:latin typeface="Century Gothic" pitchFamily="34" charset="0"/>
                <a:ea typeface="Cambria" pitchFamily="18" charset="0"/>
                <a:cs typeface="Times New Roman" pitchFamily="18" charset="0"/>
              </a:rPr>
              <a:t>mpower</a:t>
            </a:r>
            <a:endParaRPr lang="en-US" dirty="0"/>
          </a:p>
        </p:txBody>
      </p:sp>
      <p:sp>
        <p:nvSpPr>
          <p:cNvPr id="3" name="Content Placeholder 2"/>
          <p:cNvSpPr>
            <a:spLocks noGrp="1"/>
          </p:cNvSpPr>
          <p:nvPr>
            <p:ph idx="1"/>
          </p:nvPr>
        </p:nvSpPr>
        <p:spPr/>
        <p:txBody>
          <a:bodyPr/>
          <a:lstStyle/>
          <a:p>
            <a:r>
              <a:rPr lang="en-US" sz="2200" dirty="0" smtClean="0"/>
              <a:t>empower yourself with knowledge around your mental health and how you can effect others  </a:t>
            </a:r>
          </a:p>
          <a:p>
            <a:r>
              <a:rPr lang="en-US" sz="2200" dirty="0" smtClean="0"/>
              <a:t>empower yourself </a:t>
            </a:r>
            <a:r>
              <a:rPr lang="en-US" sz="2200" dirty="0"/>
              <a:t>with your </a:t>
            </a:r>
            <a:r>
              <a:rPr lang="en-US" sz="2200" dirty="0" smtClean="0"/>
              <a:t>words – less stigmatizing </a:t>
            </a:r>
            <a:endParaRPr lang="en-US" sz="2200" dirty="0"/>
          </a:p>
          <a:p>
            <a:r>
              <a:rPr lang="en-US" sz="2200" dirty="0"/>
              <a:t>e</a:t>
            </a:r>
            <a:r>
              <a:rPr lang="en-US" sz="2200" dirty="0" smtClean="0"/>
              <a:t>mpower </a:t>
            </a:r>
            <a:r>
              <a:rPr lang="en-US" sz="2200" dirty="0"/>
              <a:t>o</a:t>
            </a:r>
            <a:r>
              <a:rPr lang="en-US" sz="2200" dirty="0" smtClean="0"/>
              <a:t>thers </a:t>
            </a:r>
            <a:r>
              <a:rPr lang="en-US" sz="2200" dirty="0"/>
              <a:t>with your </a:t>
            </a:r>
            <a:r>
              <a:rPr lang="en-US" sz="2200" dirty="0" smtClean="0"/>
              <a:t>support </a:t>
            </a:r>
            <a:endParaRPr lang="en-US" sz="2200" dirty="0"/>
          </a:p>
          <a:p>
            <a:r>
              <a:rPr lang="en-US" sz="2200" dirty="0"/>
              <a:t>e</a:t>
            </a:r>
            <a:r>
              <a:rPr lang="en-US" sz="2200" dirty="0" smtClean="0"/>
              <a:t>mpower your </a:t>
            </a:r>
            <a:r>
              <a:rPr lang="en-US" sz="2200" dirty="0"/>
              <a:t>community with your leadership</a:t>
            </a:r>
          </a:p>
          <a:p>
            <a:pPr eaLnBrk="0" fontAlgn="base" hangingPunct="0">
              <a:spcBef>
                <a:spcPct val="0"/>
              </a:spcBef>
              <a:spcAft>
                <a:spcPct val="0"/>
              </a:spcAft>
            </a:pPr>
            <a:endParaRPr lang="en-US" sz="2200" dirty="0" smtClean="0">
              <a:latin typeface="Century Gothic" pitchFamily="34" charset="0"/>
            </a:endParaRPr>
          </a:p>
          <a:p>
            <a:pPr eaLnBrk="0" fontAlgn="base" hangingPunct="0">
              <a:spcBef>
                <a:spcPct val="0"/>
              </a:spcBef>
              <a:spcAft>
                <a:spcPct val="0"/>
              </a:spcAft>
            </a:pPr>
            <a:r>
              <a:rPr lang="en-US" sz="2200" dirty="0" smtClean="0">
                <a:latin typeface="Century Gothic" pitchFamily="34" charset="0"/>
              </a:rPr>
              <a:t>empower </a:t>
            </a:r>
            <a:r>
              <a:rPr lang="en-US" sz="2200" dirty="0">
                <a:latin typeface="Century Gothic" pitchFamily="34" charset="0"/>
              </a:rPr>
              <a:t>others to make a change. Be a positive role model and encourage others to join in the </a:t>
            </a:r>
            <a:r>
              <a:rPr lang="en-US" sz="2200" dirty="0" smtClean="0">
                <a:latin typeface="Century Gothic" pitchFamily="34" charset="0"/>
              </a:rPr>
              <a:t>movement.</a:t>
            </a:r>
          </a:p>
          <a:p>
            <a:pPr marL="0" indent="0">
              <a:buNone/>
            </a:pPr>
            <a:endParaRPr lang="en-US" dirty="0" smtClean="0"/>
          </a:p>
        </p:txBody>
      </p:sp>
      <p:pic>
        <p:nvPicPr>
          <p:cNvPr id="5" name="Picture 4"/>
          <p:cNvPicPr>
            <a:picLocks noChangeAspect="1"/>
          </p:cNvPicPr>
          <p:nvPr/>
        </p:nvPicPr>
        <p:blipFill>
          <a:blip r:embed="rId3"/>
          <a:stretch>
            <a:fillRect/>
          </a:stretch>
        </p:blipFill>
        <p:spPr>
          <a:xfrm>
            <a:off x="303212" y="457200"/>
            <a:ext cx="1143000" cy="1151659"/>
          </a:xfrm>
          <a:prstGeom prst="rect">
            <a:avLst/>
          </a:prstGeom>
        </p:spPr>
      </p:pic>
    </p:spTree>
    <p:extLst>
      <p:ext uri="{BB962C8B-B14F-4D97-AF65-F5344CB8AC3E}">
        <p14:creationId xmlns:p14="http://schemas.microsoft.com/office/powerpoint/2010/main" val="187194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2D54B"/>
                </a:solidFill>
                <a:latin typeface="Century Gothic" pitchFamily="34" charset="0"/>
                <a:ea typeface="Cambria" pitchFamily="18" charset="0"/>
                <a:cs typeface="Times New Roman" pitchFamily="18" charset="0"/>
              </a:rPr>
              <a:t>e</a:t>
            </a:r>
            <a:r>
              <a:rPr lang="en-US" b="1" dirty="0" smtClean="0">
                <a:latin typeface="Century Gothic" pitchFamily="34" charset="0"/>
                <a:ea typeface="Cambria" pitchFamily="18" charset="0"/>
                <a:cs typeface="Times New Roman" pitchFamily="18" charset="0"/>
              </a:rPr>
              <a:t>mpower - </a:t>
            </a:r>
            <a:r>
              <a:rPr lang="en-US" dirty="0" smtClean="0">
                <a:solidFill>
                  <a:srgbClr val="FFFFFF"/>
                </a:solidFill>
              </a:rPr>
              <a:t>Know protective factors</a:t>
            </a:r>
            <a:endParaRPr lang="en-US" dirty="0"/>
          </a:p>
        </p:txBody>
      </p:sp>
      <p:sp>
        <p:nvSpPr>
          <p:cNvPr id="3" name="Content Placeholder 2"/>
          <p:cNvSpPr>
            <a:spLocks noGrp="1"/>
          </p:cNvSpPr>
          <p:nvPr>
            <p:ph sz="half" idx="1"/>
          </p:nvPr>
        </p:nvSpPr>
        <p:spPr>
          <a:xfrm>
            <a:off x="1522413" y="1905000"/>
            <a:ext cx="4800599" cy="4267200"/>
          </a:xfrm>
        </p:spPr>
        <p:txBody>
          <a:bodyPr>
            <a:normAutofit/>
          </a:bodyPr>
          <a:lstStyle/>
          <a:p>
            <a:pPr>
              <a:buNone/>
            </a:pPr>
            <a:endParaRPr lang="en-US" sz="2000" b="1" dirty="0" smtClean="0">
              <a:solidFill>
                <a:srgbClr val="FFFFFF"/>
              </a:solidFill>
            </a:endParaRPr>
          </a:p>
          <a:p>
            <a:pPr>
              <a:lnSpc>
                <a:spcPct val="110000"/>
              </a:lnSpc>
              <a:spcBef>
                <a:spcPts val="0"/>
              </a:spcBef>
            </a:pPr>
            <a:r>
              <a:rPr lang="en-US" sz="2000" dirty="0" smtClean="0"/>
              <a:t>Access to services</a:t>
            </a:r>
          </a:p>
          <a:p>
            <a:pPr>
              <a:lnSpc>
                <a:spcPct val="110000"/>
              </a:lnSpc>
              <a:spcBef>
                <a:spcPts val="0"/>
              </a:spcBef>
            </a:pPr>
            <a:r>
              <a:rPr lang="en-US" sz="2000" dirty="0" smtClean="0"/>
              <a:t>Utilizing services</a:t>
            </a:r>
          </a:p>
          <a:p>
            <a:pPr>
              <a:lnSpc>
                <a:spcPct val="110000"/>
              </a:lnSpc>
              <a:spcBef>
                <a:spcPts val="0"/>
              </a:spcBef>
            </a:pPr>
            <a:r>
              <a:rPr lang="en-US" sz="2000" dirty="0" smtClean="0"/>
              <a:t>Being involved in activities and groups at school or outside of school</a:t>
            </a:r>
          </a:p>
          <a:p>
            <a:pPr>
              <a:lnSpc>
                <a:spcPct val="110000"/>
              </a:lnSpc>
              <a:spcBef>
                <a:spcPts val="0"/>
              </a:spcBef>
            </a:pPr>
            <a:r>
              <a:rPr lang="en-US" sz="2000" dirty="0" smtClean="0"/>
              <a:t>Having supportive family members and friends</a:t>
            </a:r>
          </a:p>
          <a:p>
            <a:pPr>
              <a:lnSpc>
                <a:spcPct val="110000"/>
              </a:lnSpc>
              <a:spcBef>
                <a:spcPts val="0"/>
              </a:spcBef>
            </a:pPr>
            <a:r>
              <a:rPr lang="en-US" sz="2000" dirty="0" smtClean="0"/>
              <a:t>Having and keeping strong morals</a:t>
            </a:r>
          </a:p>
          <a:p>
            <a:pPr>
              <a:lnSpc>
                <a:spcPct val="110000"/>
              </a:lnSpc>
              <a:spcBef>
                <a:spcPts val="0"/>
              </a:spcBef>
            </a:pPr>
            <a:r>
              <a:rPr lang="en-US" sz="2000" dirty="0" smtClean="0"/>
              <a:t>School connectivity </a:t>
            </a:r>
          </a:p>
          <a:p>
            <a:pPr>
              <a:lnSpc>
                <a:spcPct val="110000"/>
              </a:lnSpc>
              <a:spcBef>
                <a:spcPts val="0"/>
              </a:spcBef>
            </a:pPr>
            <a:endParaRPr lang="en-US" sz="2378" dirty="0" smtClean="0"/>
          </a:p>
        </p:txBody>
      </p:sp>
      <p:sp>
        <p:nvSpPr>
          <p:cNvPr id="4" name="Content Placeholder 3"/>
          <p:cNvSpPr>
            <a:spLocks noGrp="1"/>
          </p:cNvSpPr>
          <p:nvPr>
            <p:ph sz="half" idx="2"/>
          </p:nvPr>
        </p:nvSpPr>
        <p:spPr/>
        <p:txBody>
          <a:bodyPr>
            <a:normAutofit/>
          </a:bodyPr>
          <a:lstStyle/>
          <a:p>
            <a:pPr>
              <a:lnSpc>
                <a:spcPct val="120000"/>
              </a:lnSpc>
              <a:spcBef>
                <a:spcPts val="0"/>
              </a:spcBef>
              <a:buNone/>
            </a:pPr>
            <a:endParaRPr lang="en-US" sz="2000" dirty="0" smtClean="0"/>
          </a:p>
          <a:p>
            <a:pPr>
              <a:lnSpc>
                <a:spcPct val="120000"/>
              </a:lnSpc>
              <a:spcBef>
                <a:spcPts val="0"/>
              </a:spcBef>
            </a:pPr>
            <a:r>
              <a:rPr lang="en-US" sz="2000" dirty="0" smtClean="0"/>
              <a:t>Positive Role Models</a:t>
            </a:r>
            <a:endParaRPr lang="en-US" altLang="en-US" sz="2000" dirty="0" smtClean="0"/>
          </a:p>
          <a:p>
            <a:pPr>
              <a:lnSpc>
                <a:spcPct val="120000"/>
              </a:lnSpc>
              <a:spcBef>
                <a:spcPts val="0"/>
              </a:spcBef>
            </a:pPr>
            <a:r>
              <a:rPr lang="en-US" altLang="en-US" sz="2000" dirty="0" smtClean="0"/>
              <a:t>Faith</a:t>
            </a:r>
          </a:p>
          <a:p>
            <a:pPr>
              <a:lnSpc>
                <a:spcPct val="120000"/>
              </a:lnSpc>
              <a:spcBef>
                <a:spcPts val="0"/>
              </a:spcBef>
            </a:pPr>
            <a:r>
              <a:rPr lang="en-US" altLang="en-US" sz="2000" dirty="0" smtClean="0"/>
              <a:t>Positive attitude/optimism</a:t>
            </a:r>
          </a:p>
          <a:p>
            <a:pPr>
              <a:lnSpc>
                <a:spcPct val="120000"/>
              </a:lnSpc>
              <a:spcBef>
                <a:spcPts val="0"/>
              </a:spcBef>
            </a:pPr>
            <a:r>
              <a:rPr lang="en-US" altLang="en-US" sz="2000" dirty="0" smtClean="0"/>
              <a:t>Maintaining good boundaries</a:t>
            </a:r>
          </a:p>
          <a:p>
            <a:pPr>
              <a:lnSpc>
                <a:spcPct val="120000"/>
              </a:lnSpc>
              <a:spcBef>
                <a:spcPts val="0"/>
              </a:spcBef>
            </a:pPr>
            <a:r>
              <a:rPr lang="en-US" altLang="en-US" sz="2000" dirty="0" smtClean="0"/>
              <a:t>Coping skills </a:t>
            </a:r>
          </a:p>
          <a:p>
            <a:pPr lvl="1">
              <a:lnSpc>
                <a:spcPct val="120000"/>
              </a:lnSpc>
              <a:spcBef>
                <a:spcPts val="0"/>
              </a:spcBef>
            </a:pPr>
            <a:r>
              <a:rPr lang="en-US" dirty="0" smtClean="0"/>
              <a:t>What helps?</a:t>
            </a:r>
          </a:p>
          <a:p>
            <a:endParaRPr lang="en-US" dirty="0"/>
          </a:p>
        </p:txBody>
      </p:sp>
      <p:pic>
        <p:nvPicPr>
          <p:cNvPr id="5" name="Picture 4"/>
          <p:cNvPicPr>
            <a:picLocks noChangeAspect="1"/>
          </p:cNvPicPr>
          <p:nvPr/>
        </p:nvPicPr>
        <p:blipFill>
          <a:blip r:embed="rId2"/>
          <a:stretch>
            <a:fillRect/>
          </a:stretch>
        </p:blipFill>
        <p:spPr>
          <a:xfrm>
            <a:off x="303212" y="457200"/>
            <a:ext cx="1143000" cy="1151659"/>
          </a:xfrm>
          <a:prstGeom prst="rect">
            <a:avLst/>
          </a:prstGeom>
        </p:spPr>
      </p:pic>
    </p:spTree>
    <p:extLst>
      <p:ext uri="{BB962C8B-B14F-4D97-AF65-F5344CB8AC3E}">
        <p14:creationId xmlns:p14="http://schemas.microsoft.com/office/powerpoint/2010/main" val="381591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72D54B"/>
                </a:solidFill>
                <a:latin typeface="Century Gothic" pitchFamily="34" charset="0"/>
                <a:ea typeface="Cambria" pitchFamily="18" charset="0"/>
                <a:cs typeface="Times New Roman" pitchFamily="18" charset="0"/>
              </a:rPr>
              <a:t>e</a:t>
            </a:r>
            <a:r>
              <a:rPr lang="en-US" b="1" dirty="0" smtClean="0">
                <a:latin typeface="Century Gothic" pitchFamily="34" charset="0"/>
                <a:ea typeface="Cambria" pitchFamily="18" charset="0"/>
                <a:cs typeface="Times New Roman" pitchFamily="18" charset="0"/>
              </a:rPr>
              <a:t>mpower – </a:t>
            </a:r>
            <a:r>
              <a:rPr lang="en-US" sz="2600" dirty="0" smtClean="0">
                <a:latin typeface="Century Gothic" pitchFamily="34" charset="0"/>
                <a:ea typeface="Cambria" pitchFamily="18" charset="0"/>
                <a:cs typeface="Times New Roman" pitchFamily="18" charset="0"/>
              </a:rPr>
              <a:t>Strong protective factors can lead to:</a:t>
            </a:r>
            <a:endParaRPr lang="en-US" sz="2600" dirty="0"/>
          </a:p>
        </p:txBody>
      </p:sp>
      <p:sp>
        <p:nvSpPr>
          <p:cNvPr id="29699" name="Content Placeholder 2"/>
          <p:cNvSpPr>
            <a:spLocks noGrp="1"/>
          </p:cNvSpPr>
          <p:nvPr>
            <p:ph sz="quarter" idx="1"/>
          </p:nvPr>
        </p:nvSpPr>
        <p:spPr>
          <a:xfrm>
            <a:off x="1522412" y="1752601"/>
            <a:ext cx="10215681" cy="4346575"/>
          </a:xfrm>
        </p:spPr>
        <p:txBody>
          <a:bodyPr>
            <a:normAutofit/>
          </a:bodyPr>
          <a:lstStyle/>
          <a:p>
            <a:r>
              <a:rPr lang="en-US" sz="2400" dirty="0" smtClean="0"/>
              <a:t>Self-esteem. </a:t>
            </a:r>
          </a:p>
          <a:p>
            <a:pPr lvl="1"/>
            <a:r>
              <a:rPr lang="en-US" sz="1400" dirty="0" smtClean="0"/>
              <a:t>Children who feel good about themselves refuse to tolerate bullying and defend themselves assertively and effectively (Egan and Perry, 1998). </a:t>
            </a:r>
          </a:p>
          <a:p>
            <a:r>
              <a:rPr lang="en-US" sz="2400" dirty="0" smtClean="0"/>
              <a:t>Assertiveness skills. </a:t>
            </a:r>
          </a:p>
          <a:p>
            <a:pPr lvl="1"/>
            <a:r>
              <a:rPr lang="en-US" sz="1400" dirty="0" smtClean="0"/>
              <a:t>When children respond assertively, a child who is bullying will stop or move on. </a:t>
            </a:r>
          </a:p>
          <a:p>
            <a:r>
              <a:rPr lang="en-US" sz="2400" dirty="0" smtClean="0"/>
              <a:t>Social skills. </a:t>
            </a:r>
          </a:p>
          <a:p>
            <a:pPr lvl="1"/>
            <a:r>
              <a:rPr lang="en-US" sz="1400" dirty="0" smtClean="0"/>
              <a:t>The ability to share, take turns, be a friend, enter a group, regulate emotion, manage anger, have a sense of humor, and other social skills aid a child in becoming a valued member of a group and provide her with some immunity to bullying (Egan and Perry, 1998; Perry et al., 2001). </a:t>
            </a:r>
          </a:p>
          <a:p>
            <a:r>
              <a:rPr lang="en-US" sz="2400" dirty="0" smtClean="0"/>
              <a:t>Cooperation skills. </a:t>
            </a:r>
          </a:p>
          <a:p>
            <a:pPr lvl="1"/>
            <a:r>
              <a:rPr lang="en-US" sz="1400" dirty="0" smtClean="0"/>
              <a:t>Children who bully and children who are victimized both tend to be less cooperative—children who bully because they have little empathy, and children who are victimized because they’re often introverted and less accepted by their peers (Rigby, 1998). </a:t>
            </a:r>
          </a:p>
        </p:txBody>
      </p:sp>
      <p:pic>
        <p:nvPicPr>
          <p:cNvPr id="4" name="Picture 3"/>
          <p:cNvPicPr>
            <a:picLocks noChangeAspect="1"/>
          </p:cNvPicPr>
          <p:nvPr/>
        </p:nvPicPr>
        <p:blipFill>
          <a:blip r:embed="rId2"/>
          <a:stretch>
            <a:fillRect/>
          </a:stretch>
        </p:blipFill>
        <p:spPr>
          <a:xfrm>
            <a:off x="303212" y="457200"/>
            <a:ext cx="1143000" cy="1151659"/>
          </a:xfrm>
          <a:prstGeom prst="rect">
            <a:avLst/>
          </a:prstGeom>
        </p:spPr>
      </p:pic>
    </p:spTree>
    <p:extLst>
      <p:ext uri="{BB962C8B-B14F-4D97-AF65-F5344CB8AC3E}">
        <p14:creationId xmlns:p14="http://schemas.microsoft.com/office/powerpoint/2010/main" val="428098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72D54B"/>
                </a:solidFill>
                <a:latin typeface="Century Gothic" pitchFamily="34" charset="0"/>
                <a:ea typeface="Cambria" pitchFamily="18" charset="0"/>
                <a:cs typeface="Times New Roman" pitchFamily="18" charset="0"/>
              </a:rPr>
              <a:t>e</a:t>
            </a:r>
            <a:r>
              <a:rPr lang="en-US" b="1" dirty="0" smtClean="0">
                <a:latin typeface="Century Gothic" pitchFamily="34" charset="0"/>
                <a:ea typeface="Cambria" pitchFamily="18" charset="0"/>
                <a:cs typeface="Times New Roman" pitchFamily="18" charset="0"/>
              </a:rPr>
              <a:t>mpower – </a:t>
            </a:r>
            <a:r>
              <a:rPr lang="en-US" sz="2600" dirty="0" smtClean="0">
                <a:latin typeface="Century Gothic" pitchFamily="34" charset="0"/>
                <a:ea typeface="Cambria" pitchFamily="18" charset="0"/>
                <a:cs typeface="Times New Roman" pitchFamily="18" charset="0"/>
              </a:rPr>
              <a:t>Building on your protective factors:</a:t>
            </a:r>
            <a:endParaRPr lang="en-US" sz="2600" dirty="0"/>
          </a:p>
        </p:txBody>
      </p:sp>
      <p:sp>
        <p:nvSpPr>
          <p:cNvPr id="30723" name="Content Placeholder 2"/>
          <p:cNvSpPr>
            <a:spLocks noGrp="1"/>
          </p:cNvSpPr>
          <p:nvPr>
            <p:ph sz="quarter" idx="1"/>
          </p:nvPr>
        </p:nvSpPr>
        <p:spPr>
          <a:xfrm>
            <a:off x="1522412" y="1905001"/>
            <a:ext cx="10215681" cy="4194175"/>
          </a:xfrm>
        </p:spPr>
        <p:txBody>
          <a:bodyPr/>
          <a:lstStyle/>
          <a:p>
            <a:r>
              <a:rPr lang="en-US" sz="2400" dirty="0" smtClean="0"/>
              <a:t>A friend. </a:t>
            </a:r>
          </a:p>
          <a:p>
            <a:pPr lvl="1"/>
            <a:r>
              <a:rPr lang="en-US" sz="1400" dirty="0" smtClean="0"/>
              <a:t>Having a best friend can be a powerful buffer against harassment, reducing the likelihood of victimization (</a:t>
            </a:r>
            <a:r>
              <a:rPr lang="en-US" sz="1400" dirty="0" err="1" smtClean="0"/>
              <a:t>Boivin</a:t>
            </a:r>
            <a:r>
              <a:rPr lang="en-US" sz="1400" dirty="0" smtClean="0"/>
              <a:t> et al., 2001) and cushioning a child who’s been bullied from emotional and behavioral problems (Hodges et al., 1999).</a:t>
            </a:r>
            <a:r>
              <a:rPr lang="en-US" sz="1200" dirty="0" smtClean="0"/>
              <a:t> </a:t>
            </a:r>
          </a:p>
          <a:p>
            <a:r>
              <a:rPr lang="en-US" sz="2400" dirty="0" smtClean="0"/>
              <a:t>An internal locus of control. </a:t>
            </a:r>
          </a:p>
          <a:p>
            <a:pPr lvl="1"/>
            <a:r>
              <a:rPr lang="en-US" sz="1400" dirty="0" smtClean="0"/>
              <a:t>Help children to develop self-efficacy by giving them responsibility and opportunities to succeed and by encouraging them to reflect on their own competence (Doll, Song, and </a:t>
            </a:r>
            <a:r>
              <a:rPr lang="en-US" sz="1400" dirty="0" err="1" smtClean="0"/>
              <a:t>Siemers</a:t>
            </a:r>
            <a:r>
              <a:rPr lang="en-US" sz="1400" dirty="0" smtClean="0"/>
              <a:t>, 2004).</a:t>
            </a:r>
            <a:endParaRPr lang="en-US" sz="1200" dirty="0" smtClean="0"/>
          </a:p>
          <a:p>
            <a:r>
              <a:rPr lang="en-US" sz="2400" dirty="0" smtClean="0"/>
              <a:t>Telling a teacher. </a:t>
            </a:r>
          </a:p>
          <a:p>
            <a:pPr lvl="1"/>
            <a:r>
              <a:rPr lang="en-US" sz="1400" dirty="0" smtClean="0"/>
              <a:t>It is important for children of all ages to tell an adult about how they are feeling.</a:t>
            </a:r>
          </a:p>
          <a:p>
            <a:endParaRPr lang="en-US" dirty="0" smtClean="0"/>
          </a:p>
        </p:txBody>
      </p:sp>
      <p:pic>
        <p:nvPicPr>
          <p:cNvPr id="4" name="Picture 3"/>
          <p:cNvPicPr>
            <a:picLocks noChangeAspect="1"/>
          </p:cNvPicPr>
          <p:nvPr/>
        </p:nvPicPr>
        <p:blipFill>
          <a:blip r:embed="rId2"/>
          <a:stretch>
            <a:fillRect/>
          </a:stretch>
        </p:blipFill>
        <p:spPr>
          <a:xfrm>
            <a:off x="303212" y="457200"/>
            <a:ext cx="1143000" cy="1151659"/>
          </a:xfrm>
          <a:prstGeom prst="rect">
            <a:avLst/>
          </a:prstGeom>
        </p:spPr>
      </p:pic>
    </p:spTree>
    <p:extLst>
      <p:ext uri="{BB962C8B-B14F-4D97-AF65-F5344CB8AC3E}">
        <p14:creationId xmlns:p14="http://schemas.microsoft.com/office/powerpoint/2010/main" val="124441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1522412" y="762000"/>
            <a:ext cx="9144000" cy="1295400"/>
          </a:xfrm>
        </p:spPr>
        <p:txBody>
          <a:bodyPr/>
          <a:lstStyle/>
          <a:p>
            <a:pPr marL="0" indent="0" algn="ctr" eaLnBrk="1" hangingPunct="1">
              <a:buFont typeface="Arial" panose="020B0604020202020204" pitchFamily="34" charset="0"/>
              <a:buNone/>
            </a:pPr>
            <a:r>
              <a:rPr lang="en-US" altLang="en-US" sz="6000" b="1" dirty="0" smtClean="0">
                <a:solidFill>
                  <a:schemeClr val="accent1"/>
                </a:solidFill>
                <a:latin typeface="Century Gothic" panose="020B0502020202020204" pitchFamily="34" charset="0"/>
                <a:ea typeface="ＭＳ Ｐゴシック" panose="020B0600070205080204" pitchFamily="34" charset="-128"/>
                <a:cs typeface="Century Gothic" panose="020B0502020202020204" pitchFamily="34" charset="0"/>
              </a:rPr>
              <a:t>Take the PLEDGE</a:t>
            </a:r>
          </a:p>
        </p:txBody>
      </p:sp>
      <p:pic>
        <p:nvPicPr>
          <p:cNvPr id="3" name="Picture 2"/>
          <p:cNvPicPr>
            <a:picLocks noChangeAspect="1"/>
          </p:cNvPicPr>
          <p:nvPr/>
        </p:nvPicPr>
        <p:blipFill>
          <a:blip r:embed="rId2"/>
          <a:stretch>
            <a:fillRect/>
          </a:stretch>
        </p:blipFill>
        <p:spPr>
          <a:xfrm>
            <a:off x="9752012" y="2590800"/>
            <a:ext cx="1828800" cy="1842655"/>
          </a:xfrm>
          <a:prstGeom prst="rect">
            <a:avLst/>
          </a:prstGeom>
        </p:spPr>
      </p:pic>
      <p:pic>
        <p:nvPicPr>
          <p:cNvPr id="4" name="Picture 3"/>
          <p:cNvPicPr>
            <a:picLocks noChangeAspect="1"/>
          </p:cNvPicPr>
          <p:nvPr/>
        </p:nvPicPr>
        <p:blipFill>
          <a:blip r:embed="rId3"/>
          <a:stretch>
            <a:fillRect/>
          </a:stretch>
        </p:blipFill>
        <p:spPr>
          <a:xfrm>
            <a:off x="912812" y="2590800"/>
            <a:ext cx="1828800" cy="1842638"/>
          </a:xfrm>
          <a:prstGeom prst="rect">
            <a:avLst/>
          </a:prstGeom>
        </p:spPr>
      </p:pic>
      <p:pic>
        <p:nvPicPr>
          <p:cNvPr id="5" name="Picture 4"/>
          <p:cNvPicPr>
            <a:picLocks noChangeAspect="1"/>
          </p:cNvPicPr>
          <p:nvPr/>
        </p:nvPicPr>
        <p:blipFill>
          <a:blip r:embed="rId4"/>
          <a:stretch>
            <a:fillRect/>
          </a:stretch>
        </p:blipFill>
        <p:spPr>
          <a:xfrm>
            <a:off x="3884612" y="2590800"/>
            <a:ext cx="1828800" cy="1843819"/>
          </a:xfrm>
          <a:prstGeom prst="rect">
            <a:avLst/>
          </a:prstGeom>
        </p:spPr>
      </p:pic>
      <p:pic>
        <p:nvPicPr>
          <p:cNvPr id="6" name="Picture 5"/>
          <p:cNvPicPr>
            <a:picLocks noChangeAspect="1"/>
          </p:cNvPicPr>
          <p:nvPr/>
        </p:nvPicPr>
        <p:blipFill>
          <a:blip r:embed="rId5"/>
          <a:stretch>
            <a:fillRect/>
          </a:stretch>
        </p:blipFill>
        <p:spPr>
          <a:xfrm>
            <a:off x="7008812" y="2590800"/>
            <a:ext cx="1828800" cy="1842654"/>
          </a:xfrm>
          <a:prstGeom prst="rect">
            <a:avLst/>
          </a:prstGeom>
        </p:spPr>
      </p:pic>
      <p:sp>
        <p:nvSpPr>
          <p:cNvPr id="9" name="Content Placeholder 5"/>
          <p:cNvSpPr txBox="1">
            <a:spLocks/>
          </p:cNvSpPr>
          <p:nvPr/>
        </p:nvSpPr>
        <p:spPr>
          <a:xfrm>
            <a:off x="2208212" y="4724400"/>
            <a:ext cx="6019800" cy="1998237"/>
          </a:xfrm>
          <a:prstGeom prst="rect">
            <a:avLst/>
          </a:prstGeom>
        </p:spPr>
        <p:txBody>
          <a:bodyPr vert="horz" lIns="91440" tIns="45720" rIns="91440" bIns="45720" rtlCol="0">
            <a:norm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Century Gothic"/>
                <a:ea typeface="+mn-ea"/>
                <a:cs typeface="Century Gothic"/>
              </a:defRPr>
            </a:lvl1pPr>
            <a:lvl2pPr marL="548640"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Century Gothic"/>
                <a:ea typeface="+mn-ea"/>
                <a:cs typeface="Century Gothic"/>
              </a:defRPr>
            </a:lvl2pPr>
            <a:lvl3pPr marL="777240"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Century Gothic"/>
                <a:ea typeface="+mn-ea"/>
                <a:cs typeface="Century Gothic"/>
              </a:defRPr>
            </a:lvl3pPr>
            <a:lvl4pPr marL="1005840"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Century Gothic"/>
                <a:ea typeface="+mn-ea"/>
                <a:cs typeface="Century Gothic"/>
              </a:defRPr>
            </a:lvl4pPr>
            <a:lvl5pPr marL="1234440"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Century Gothic"/>
                <a:ea typeface="+mn-ea"/>
                <a:cs typeface="Century Gothic"/>
              </a:defRPr>
            </a:lvl5pPr>
            <a:lvl6pPr marL="14630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6pPr>
            <a:lvl7pPr marL="16916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7pPr>
            <a:lvl8pPr marL="1920240" indent="-228600" algn="l" defTabSz="914400" rtl="0" eaLnBrk="1" latinLnBrk="0" hangingPunct="1">
              <a:lnSpc>
                <a:spcPct val="90000"/>
              </a:lnSpc>
              <a:spcBef>
                <a:spcPts val="600"/>
              </a:spcBef>
              <a:buSzPct val="100000"/>
              <a:buFont typeface="Consolas" pitchFamily="49" charset="0"/>
              <a:buChar char="–"/>
              <a:defRPr sz="1600" kern="1200" baseline="0">
                <a:solidFill>
                  <a:schemeClr val="tx1"/>
                </a:solidFill>
                <a:latin typeface="+mn-lt"/>
                <a:ea typeface="+mn-ea"/>
                <a:cs typeface="+mn-cs"/>
              </a:defRPr>
            </a:lvl8pPr>
            <a:lvl9pPr marL="2148840" indent="-228600" algn="l" defTabSz="914400" rtl="0" eaLnBrk="1" latinLnBrk="0" hangingPunct="1">
              <a:lnSpc>
                <a:spcPct val="90000"/>
              </a:lnSpc>
              <a:spcBef>
                <a:spcPts val="600"/>
              </a:spcBef>
              <a:buSzPct val="100000"/>
              <a:buFont typeface="Arial" pitchFamily="34" charset="0"/>
              <a:buChar char="▪"/>
              <a:defRPr sz="1600" kern="1200" baseline="0">
                <a:solidFill>
                  <a:schemeClr val="tx1"/>
                </a:solidFill>
                <a:latin typeface="+mn-lt"/>
                <a:ea typeface="+mn-ea"/>
                <a:cs typeface="+mn-cs"/>
              </a:defRPr>
            </a:lvl9pPr>
          </a:lstStyle>
          <a:p>
            <a:r>
              <a:rPr lang="en-US" dirty="0" smtClean="0"/>
              <a:t>Visit </a:t>
            </a:r>
            <a:r>
              <a:rPr lang="en-US" dirty="0" smtClean="0"/>
              <a:t>benice.org</a:t>
            </a:r>
            <a:endParaRPr lang="en-US" dirty="0" smtClean="0"/>
          </a:p>
          <a:p>
            <a:r>
              <a:rPr lang="en-US" dirty="0" smtClean="0"/>
              <a:t>Click on be nice. icon on the top </a:t>
            </a:r>
            <a:r>
              <a:rPr lang="en-US" dirty="0" smtClean="0"/>
              <a:t>left</a:t>
            </a:r>
            <a:endParaRPr lang="en-US" dirty="0" smtClean="0"/>
          </a:p>
          <a:p>
            <a:r>
              <a:rPr lang="en-US" dirty="0" smtClean="0"/>
              <a:t>Scroll down to click on “Take The Pledge”</a:t>
            </a:r>
          </a:p>
          <a:p>
            <a:pPr marL="0" indent="0">
              <a:buFont typeface="Arial" pitchFamily="34" charset="0"/>
              <a:buNone/>
            </a:pPr>
            <a:endParaRPr lang="en-US" dirty="0"/>
          </a:p>
        </p:txBody>
      </p:sp>
    </p:spTree>
    <p:extLst>
      <p:ext uri="{BB962C8B-B14F-4D97-AF65-F5344CB8AC3E}">
        <p14:creationId xmlns:p14="http://schemas.microsoft.com/office/powerpoint/2010/main" val="374975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wedge">
                                      <p:cBhvr>
                                        <p:cTn id="7" dur="2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3007" y="1179610"/>
            <a:ext cx="9402274" cy="1400530"/>
          </a:xfrm>
        </p:spPr>
        <p:txBody>
          <a:bodyPr/>
          <a:lstStyle/>
          <a:p>
            <a:r>
              <a:rPr lang="en-US" dirty="0" smtClean="0"/>
              <a:t>        Thank you and remember</a:t>
            </a:r>
            <a:endParaRPr lang="en-US" dirty="0"/>
          </a:p>
        </p:txBody>
      </p:sp>
      <p:sp>
        <p:nvSpPr>
          <p:cNvPr id="5" name="Content Placeholder 4"/>
          <p:cNvSpPr>
            <a:spLocks noGrp="1"/>
          </p:cNvSpPr>
          <p:nvPr>
            <p:ph idx="1"/>
          </p:nvPr>
        </p:nvSpPr>
        <p:spPr>
          <a:xfrm>
            <a:off x="2472544" y="2580140"/>
            <a:ext cx="5749071" cy="1514066"/>
          </a:xfrm>
        </p:spPr>
        <p:txBody>
          <a:bodyPr>
            <a:normAutofit/>
          </a:bodyPr>
          <a:lstStyle/>
          <a:p>
            <a:pPr marL="0" indent="0">
              <a:buNone/>
            </a:pPr>
            <a:r>
              <a:rPr lang="en-US" sz="9600" b="1" dirty="0" smtClean="0">
                <a:solidFill>
                  <a:srgbClr val="92D050"/>
                </a:solidFill>
              </a:rPr>
              <a:t>  be nice</a:t>
            </a:r>
            <a:r>
              <a:rPr lang="en-US" sz="9600" b="1" dirty="0" smtClean="0">
                <a:solidFill>
                  <a:srgbClr val="FF0066"/>
                </a:solidFill>
              </a:rPr>
              <a:t>.</a:t>
            </a:r>
            <a:r>
              <a:rPr lang="en-US" sz="9600" b="1" dirty="0" smtClean="0"/>
              <a:t>  </a:t>
            </a:r>
            <a:endParaRPr lang="en-US" sz="9600" b="1" dirty="0"/>
          </a:p>
        </p:txBody>
      </p:sp>
    </p:spTree>
    <p:extLst>
      <p:ext uri="{BB962C8B-B14F-4D97-AF65-F5344CB8AC3E}">
        <p14:creationId xmlns:p14="http://schemas.microsoft.com/office/powerpoint/2010/main" val="435403518"/>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293813" y="304800"/>
            <a:ext cx="8126412" cy="1143000"/>
          </a:xfrm>
        </p:spPr>
        <p:txBody>
          <a:bodyPr rtlCol="0">
            <a:normAutofit/>
          </a:bodyPr>
          <a:lstStyle/>
          <a:p>
            <a:pPr>
              <a:defRPr/>
            </a:pPr>
            <a:r>
              <a:rPr lang="en-US" b="1" dirty="0">
                <a:solidFill>
                  <a:srgbClr val="92D050"/>
                </a:solidFill>
              </a:rPr>
              <a:t>be </a:t>
            </a:r>
            <a:r>
              <a:rPr lang="en-US" dirty="0" smtClean="0">
                <a:ea typeface="+mj-ea"/>
                <a:cs typeface="+mj-cs"/>
              </a:rPr>
              <a:t>one who knows </a:t>
            </a:r>
            <a:r>
              <a:rPr lang="en-US" dirty="0" smtClean="0">
                <a:ea typeface="+mj-ea"/>
                <a:cs typeface="+mj-cs"/>
              </a:rPr>
              <a:t>the facts:</a:t>
            </a:r>
            <a:endParaRPr lang="en-US" dirty="0" smtClean="0">
              <a:ea typeface="+mj-ea"/>
              <a:cs typeface="+mj-cs"/>
            </a:endParaRPr>
          </a:p>
        </p:txBody>
      </p:sp>
      <p:sp>
        <p:nvSpPr>
          <p:cNvPr id="19459" name="Content Placeholder 2"/>
          <p:cNvSpPr>
            <a:spLocks noGrp="1"/>
          </p:cNvSpPr>
          <p:nvPr>
            <p:ph sz="quarter" idx="1"/>
          </p:nvPr>
        </p:nvSpPr>
        <p:spPr>
          <a:xfrm>
            <a:off x="989013" y="1828800"/>
            <a:ext cx="10668000" cy="4038600"/>
          </a:xfrm>
        </p:spPr>
        <p:txBody>
          <a:bodyPr/>
          <a:lstStyle/>
          <a:p>
            <a:pPr eaLnBrk="1" hangingPunct="1"/>
            <a:r>
              <a:rPr lang="en-US" altLang="en-US" sz="2200" dirty="0" smtClean="0">
                <a:latin typeface="Century Gothic" panose="020B0502020202020204" pitchFamily="34" charset="0"/>
                <a:ea typeface="ＭＳ Ｐゴシック" panose="020B0600070205080204" pitchFamily="34" charset="-128"/>
                <a:cs typeface="Century Gothic" panose="020B0502020202020204" pitchFamily="34" charset="0"/>
              </a:rPr>
              <a:t>Mental health disorders affect 1 in 5 Americans. Serious emotional disturbance affects 1 in 10 young people. </a:t>
            </a:r>
          </a:p>
          <a:p>
            <a:pPr eaLnBrk="1" hangingPunct="1"/>
            <a:r>
              <a:rPr lang="en-US" altLang="en-US" sz="2200" dirty="0" smtClean="0">
                <a:latin typeface="Century Gothic" panose="020B0502020202020204" pitchFamily="34" charset="0"/>
                <a:ea typeface="ＭＳ Ｐゴシック" panose="020B0600070205080204" pitchFamily="34" charset="-128"/>
                <a:cs typeface="Century Gothic" panose="020B0502020202020204" pitchFamily="34" charset="0"/>
              </a:rPr>
              <a:t>79 percent of those children </a:t>
            </a:r>
            <a:r>
              <a:rPr lang="en-US" altLang="en-US" sz="2200" b="1" dirty="0" smtClean="0">
                <a:latin typeface="Century Gothic" panose="020B0502020202020204" pitchFamily="34" charset="0"/>
                <a:ea typeface="ＭＳ Ｐゴシック" panose="020B0600070205080204" pitchFamily="34" charset="-128"/>
                <a:cs typeface="Century Gothic" panose="020B0502020202020204" pitchFamily="34" charset="0"/>
              </a:rPr>
              <a:t>NEVER</a:t>
            </a:r>
            <a:r>
              <a:rPr lang="en-US" altLang="en-US" sz="2200" dirty="0" smtClean="0">
                <a:latin typeface="Century Gothic" panose="020B0502020202020204" pitchFamily="34" charset="0"/>
                <a:ea typeface="ＭＳ Ｐゴシック" panose="020B0600070205080204" pitchFamily="34" charset="-128"/>
                <a:cs typeface="Century Gothic" panose="020B0502020202020204" pitchFamily="34" charset="0"/>
              </a:rPr>
              <a:t> receive treatment and 45 percent of adults NEVER receive treatment </a:t>
            </a:r>
            <a:r>
              <a:rPr lang="en-US" altLang="en-US" sz="2200" i="1" dirty="0" smtClean="0">
                <a:latin typeface="Century Gothic" panose="020B0502020202020204" pitchFamily="34" charset="0"/>
                <a:ea typeface="ＭＳ Ｐゴシック" panose="020B0600070205080204" pitchFamily="34" charset="-128"/>
                <a:cs typeface="Century Gothic" panose="020B0502020202020204" pitchFamily="34" charset="0"/>
              </a:rPr>
              <a:t>(AJP, Sept 2002).</a:t>
            </a:r>
            <a:r>
              <a:rPr lang="en-US" altLang="en-US" sz="2200" dirty="0" smtClean="0">
                <a:latin typeface="Century Gothic" panose="020B0502020202020204" pitchFamily="34" charset="0"/>
                <a:ea typeface="ＭＳ Ｐゴシック" panose="020B0600070205080204" pitchFamily="34" charset="-128"/>
                <a:cs typeface="Century Gothic" panose="020B0502020202020204" pitchFamily="34" charset="0"/>
              </a:rPr>
              <a:t> </a:t>
            </a:r>
          </a:p>
          <a:p>
            <a:pPr eaLnBrk="1" hangingPunct="1"/>
            <a:r>
              <a:rPr lang="en-US" altLang="en-US" sz="2200" dirty="0" smtClean="0">
                <a:latin typeface="Century Gothic" panose="020B0502020202020204" pitchFamily="34" charset="0"/>
                <a:ea typeface="ＭＳ Ｐゴシック" panose="020B0600070205080204" pitchFamily="34" charset="-128"/>
                <a:cs typeface="Century Gothic" panose="020B0502020202020204" pitchFamily="34" charset="0"/>
              </a:rPr>
              <a:t>Suicide is the second leading cause of death amongst high school and college students and the tenth leading cause of death in adults. </a:t>
            </a:r>
          </a:p>
          <a:p>
            <a:pPr eaLnBrk="1" hangingPunct="1"/>
            <a:r>
              <a:rPr lang="en-US" altLang="en-US" sz="2200" b="1" dirty="0" smtClean="0">
                <a:latin typeface="Century Gothic" panose="020B0502020202020204" pitchFamily="34" charset="0"/>
                <a:ea typeface="ＭＳ Ｐゴシック" panose="020B0600070205080204" pitchFamily="34" charset="-128"/>
                <a:cs typeface="Century Gothic" panose="020B0502020202020204" pitchFamily="34" charset="0"/>
              </a:rPr>
              <a:t>Half of all mental disorders begin by age 14 and three quarters by age 24.</a:t>
            </a:r>
          </a:p>
          <a:p>
            <a:pPr eaLnBrk="1" hangingPunct="1"/>
            <a:r>
              <a:rPr lang="en-US" altLang="en-US" sz="2200" b="1" dirty="0" smtClean="0">
                <a:latin typeface="Century Gothic" panose="020B0502020202020204" pitchFamily="34" charset="0"/>
                <a:ea typeface="ＭＳ Ｐゴシック" panose="020B0600070205080204" pitchFamily="34" charset="-128"/>
                <a:cs typeface="Century Gothic" panose="020B0502020202020204" pitchFamily="34" charset="0"/>
              </a:rPr>
              <a:t>depression </a:t>
            </a:r>
            <a:r>
              <a:rPr lang="en-US" altLang="en-US" sz="2200" dirty="0" smtClean="0">
                <a:latin typeface="Century Gothic" panose="020B0502020202020204" pitchFamily="34" charset="0"/>
                <a:ea typeface="ＭＳ Ｐゴシック" panose="020B0600070205080204" pitchFamily="34" charset="-128"/>
                <a:cs typeface="Century Gothic" panose="020B0502020202020204" pitchFamily="34" charset="0"/>
              </a:rPr>
              <a:t>and other mental disorders, or a substance-abuse disorder (often in combination with other mental disorders). More than 90 percent of people who die by suicide have these risk factors.</a:t>
            </a:r>
          </a:p>
          <a:p>
            <a:pPr eaLnBrk="1" hangingPunct="1"/>
            <a:endParaRPr lang="en-US" altLang="en-US" sz="2200" dirty="0" smtClean="0">
              <a:latin typeface="Century Gothic" panose="020B0502020202020204" pitchFamily="34" charset="0"/>
              <a:ea typeface="ＭＳ Ｐゴシック" panose="020B0600070205080204" pitchFamily="34" charset="-128"/>
              <a:cs typeface="Century Gothic" panose="020B0502020202020204" pitchFamily="34" charset="0"/>
            </a:endParaRPr>
          </a:p>
          <a:p>
            <a:pPr eaLnBrk="1" hangingPunct="1">
              <a:buFont typeface="Wingdings" panose="05000000000000000000" pitchFamily="2" charset="2"/>
              <a:buNone/>
            </a:pPr>
            <a:endParaRPr lang="en-US" altLang="en-US" sz="2200" dirty="0" smtClean="0">
              <a:latin typeface="Century Gothic" panose="020B0502020202020204" pitchFamily="34" charset="0"/>
              <a:ea typeface="ＭＳ Ｐゴシック" panose="020B0600070205080204" pitchFamily="34" charset="-128"/>
              <a:cs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446213" y="765175"/>
            <a:ext cx="10336212" cy="758825"/>
          </a:xfrm>
        </p:spPr>
        <p:txBody>
          <a:bodyPr rtlCol="0" anchor="ctr">
            <a:normAutofit/>
          </a:bodyPr>
          <a:lstStyle/>
          <a:p>
            <a:pPr>
              <a:defRPr/>
            </a:pPr>
            <a:r>
              <a:rPr lang="en-US" b="1" dirty="0">
                <a:solidFill>
                  <a:srgbClr val="92D050"/>
                </a:solidFill>
              </a:rPr>
              <a:t>be </a:t>
            </a:r>
            <a:r>
              <a:rPr lang="en-US" dirty="0"/>
              <a:t>one who knows the facts:</a:t>
            </a:r>
            <a:endParaRPr lang="en-US" dirty="0" smtClean="0">
              <a:cs typeface="+mj-cs"/>
            </a:endParaRPr>
          </a:p>
        </p:txBody>
      </p:sp>
      <p:sp>
        <p:nvSpPr>
          <p:cNvPr id="20483" name="Content Placeholder 2"/>
          <p:cNvSpPr>
            <a:spLocks noGrp="1"/>
          </p:cNvSpPr>
          <p:nvPr>
            <p:ph sz="quarter" idx="4294967295"/>
          </p:nvPr>
        </p:nvSpPr>
        <p:spPr>
          <a:xfrm>
            <a:off x="1598613" y="1981200"/>
            <a:ext cx="10179050" cy="4111625"/>
          </a:xfrm>
        </p:spPr>
        <p:txBody>
          <a:bodyPr/>
          <a:lstStyle/>
          <a:p>
            <a:pPr marL="319088" indent="-319088" eaLnBrk="1" hangingPunct="1">
              <a:lnSpc>
                <a:spcPct val="80000"/>
              </a:lnSpc>
            </a:pPr>
            <a:r>
              <a:rPr lang="en-US" altLang="en-US" sz="2600" dirty="0" smtClean="0">
                <a:latin typeface="Century Gothic" panose="020B0502020202020204" pitchFamily="34" charset="0"/>
                <a:ea typeface="ＭＳ Ｐゴシック" panose="020B0600070205080204" pitchFamily="34" charset="-128"/>
                <a:cs typeface="Century Gothic" panose="020B0502020202020204" pitchFamily="34" charset="0"/>
              </a:rPr>
              <a:t>Mental illnesses left untreated may lead to school failure, job loss, substance abuse and possible suicide. </a:t>
            </a:r>
          </a:p>
          <a:p>
            <a:pPr marL="319088" indent="-319088" eaLnBrk="1" hangingPunct="1">
              <a:lnSpc>
                <a:spcPct val="80000"/>
              </a:lnSpc>
            </a:pPr>
            <a:r>
              <a:rPr lang="en-US" altLang="en-US" sz="2600" dirty="0" smtClean="0">
                <a:latin typeface="Century Gothic" panose="020B0502020202020204" pitchFamily="34" charset="0"/>
                <a:ea typeface="ＭＳ Ｐゴシック" panose="020B0600070205080204" pitchFamily="34" charset="-128"/>
                <a:cs typeface="Century Gothic" panose="020B0502020202020204" pitchFamily="34" charset="0"/>
              </a:rPr>
              <a:t>Fewer than 10% of the public schools in America have a comprehensive mental health curriculum. </a:t>
            </a:r>
          </a:p>
          <a:p>
            <a:pPr marL="319088" indent="-319088" eaLnBrk="1" hangingPunct="1">
              <a:lnSpc>
                <a:spcPct val="80000"/>
              </a:lnSpc>
            </a:pPr>
            <a:r>
              <a:rPr lang="en-US" altLang="en-US" sz="2600" dirty="0" smtClean="0">
                <a:latin typeface="Century Gothic" panose="020B0502020202020204" pitchFamily="34" charset="0"/>
                <a:ea typeface="ＭＳ Ｐゴシック" panose="020B0600070205080204" pitchFamily="34" charset="-128"/>
                <a:cs typeface="Century Gothic" panose="020B0502020202020204" pitchFamily="34" charset="0"/>
              </a:rPr>
              <a:t>Early diagnoses and treatment results in accelerated recovery and the brain is protected from further damage related to the course of mental illness. </a:t>
            </a:r>
          </a:p>
          <a:p>
            <a:pPr marL="319088" indent="-319088" algn="ctr" eaLnBrk="1" hangingPunct="1">
              <a:lnSpc>
                <a:spcPct val="80000"/>
              </a:lnSpc>
              <a:buFont typeface="Wingdings 2" panose="05020102010507070707" pitchFamily="18" charset="2"/>
              <a:buNone/>
            </a:pPr>
            <a:endParaRPr lang="en-US" altLang="en-US" sz="2600" b="1" dirty="0" smtClean="0">
              <a:latin typeface="Century Gothic" panose="020B0502020202020204" pitchFamily="34" charset="0"/>
              <a:ea typeface="ＭＳ Ｐゴシック" panose="020B0600070205080204" pitchFamily="34" charset="-128"/>
              <a:cs typeface="Century Gothic" panose="020B0502020202020204" pitchFamily="34" charset="0"/>
            </a:endParaRPr>
          </a:p>
          <a:p>
            <a:pPr marL="319088" indent="-319088" algn="ctr" eaLnBrk="1" hangingPunct="1">
              <a:lnSpc>
                <a:spcPct val="80000"/>
              </a:lnSpc>
              <a:buFont typeface="Wingdings 2" panose="05020102010507070707" pitchFamily="18" charset="2"/>
              <a:buNone/>
            </a:pPr>
            <a:r>
              <a:rPr lang="en-US" altLang="en-US" sz="2600" b="1" i="1" dirty="0" smtClean="0">
                <a:latin typeface="Century Gothic" panose="020B0502020202020204" pitchFamily="34" charset="0"/>
                <a:ea typeface="ＭＳ Ｐゴシック" panose="020B0600070205080204" pitchFamily="34" charset="-128"/>
                <a:cs typeface="Century Gothic" panose="020B0502020202020204" pitchFamily="34" charset="0"/>
              </a:rPr>
              <a:t>Healthier children, happier schools.</a:t>
            </a:r>
          </a:p>
          <a:p>
            <a:pPr marL="319088" indent="-319088" eaLnBrk="1" hangingPunct="1">
              <a:lnSpc>
                <a:spcPct val="80000"/>
              </a:lnSpc>
            </a:pPr>
            <a:endParaRPr lang="en-US" altLang="en-US" sz="2800" dirty="0" smtClean="0">
              <a:latin typeface="Century Gothic" panose="020B0502020202020204" pitchFamily="34" charset="0"/>
              <a:ea typeface="ＭＳ Ｐゴシック" panose="020B0600070205080204" pitchFamily="34" charset="-128"/>
              <a:cs typeface="Century Gothic" panose="020B0502020202020204"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92D050"/>
                </a:solidFill>
              </a:rPr>
              <a:t>be </a:t>
            </a:r>
            <a:r>
              <a:rPr lang="en-US" dirty="0" smtClean="0"/>
              <a:t>one who knows what a mental illness is</a:t>
            </a:r>
            <a:endParaRPr lang="en-US" dirty="0"/>
          </a:p>
        </p:txBody>
      </p:sp>
      <p:sp>
        <p:nvSpPr>
          <p:cNvPr id="3" name="Content Placeholder 2"/>
          <p:cNvSpPr>
            <a:spLocks noGrp="1"/>
          </p:cNvSpPr>
          <p:nvPr>
            <p:ph idx="1"/>
          </p:nvPr>
        </p:nvSpPr>
        <p:spPr/>
        <p:txBody>
          <a:bodyPr/>
          <a:lstStyle/>
          <a:p>
            <a:pPr>
              <a:buNone/>
            </a:pPr>
            <a:r>
              <a:rPr lang="en-US" dirty="0" smtClean="0"/>
              <a:t>A mental disorder or mental illness is a diagnosable illness that:</a:t>
            </a:r>
          </a:p>
          <a:p>
            <a:pPr>
              <a:buNone/>
            </a:pPr>
            <a:r>
              <a:rPr lang="en-US" dirty="0" smtClean="0"/>
              <a:t>		- Affects a person’s thinking, emotional state and 	behavior.</a:t>
            </a:r>
          </a:p>
          <a:p>
            <a:pPr>
              <a:buNone/>
            </a:pPr>
            <a:r>
              <a:rPr lang="en-US" dirty="0" smtClean="0"/>
              <a:t>		- Disrupts the person’s ability to:</a:t>
            </a:r>
          </a:p>
          <a:p>
            <a:pPr>
              <a:buNone/>
            </a:pPr>
            <a:r>
              <a:rPr lang="en-US" dirty="0" smtClean="0"/>
              <a:t>			- </a:t>
            </a:r>
            <a:r>
              <a:rPr lang="en-US" sz="2000" dirty="0" smtClean="0"/>
              <a:t>Work or attend school</a:t>
            </a:r>
          </a:p>
          <a:p>
            <a:pPr>
              <a:buNone/>
            </a:pPr>
            <a:r>
              <a:rPr lang="en-US" sz="2000" dirty="0" smtClean="0"/>
              <a:t>			- Carry out daily activities</a:t>
            </a:r>
          </a:p>
          <a:p>
            <a:pPr>
              <a:buNone/>
            </a:pPr>
            <a:r>
              <a:rPr lang="en-US" sz="2000" dirty="0" smtClean="0"/>
              <a:t>			- Engage in satisfying relationships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Brain Scan</a:t>
            </a:r>
            <a:endParaRPr lang="en-US" dirty="0"/>
          </a:p>
        </p:txBody>
      </p:sp>
      <p:sp>
        <p:nvSpPr>
          <p:cNvPr id="30723" name="Content Placeholder 2"/>
          <p:cNvSpPr>
            <a:spLocks noGrp="1"/>
          </p:cNvSpPr>
          <p:nvPr>
            <p:ph sz="quarter" idx="1"/>
          </p:nvPr>
        </p:nvSpPr>
        <p:spPr>
          <a:xfrm>
            <a:off x="402062" y="4797426"/>
            <a:ext cx="11336031" cy="1222375"/>
          </a:xfrm>
        </p:spPr>
        <p:txBody>
          <a:bodyPr/>
          <a:lstStyle/>
          <a:p>
            <a:r>
              <a:rPr lang="en-US" sz="1800" dirty="0" smtClean="0"/>
              <a:t>The intensity of healthy brain activity can be measured by the colors. The most activity is the red, followed by yellow, green, and finally blue. The depressed brain is in a very low activity state almost like hibernation. You can see why mental concentration is not very good in someone who is depressed.</a:t>
            </a:r>
          </a:p>
        </p:txBody>
      </p:sp>
      <p:pic>
        <p:nvPicPr>
          <p:cNvPr id="30724" name="Picture 0" descr="Brain Scan.TIF"/>
          <p:cNvPicPr>
            <a:picLocks noChangeAspect="1" noChangeArrowheads="1"/>
          </p:cNvPicPr>
          <p:nvPr/>
        </p:nvPicPr>
        <p:blipFill>
          <a:blip r:embed="rId2" cstate="print"/>
          <a:srcRect/>
          <a:stretch>
            <a:fillRect/>
          </a:stretch>
        </p:blipFill>
        <p:spPr bwMode="auto">
          <a:xfrm>
            <a:off x="2094955" y="1676401"/>
            <a:ext cx="8062400" cy="2397125"/>
          </a:xfrm>
          <a:prstGeom prst="rect">
            <a:avLst/>
          </a:prstGeom>
          <a:noFill/>
          <a:ln w="9525">
            <a:noFill/>
            <a:miter lim="800000"/>
            <a:headEnd/>
            <a:tailEnd/>
          </a:ln>
        </p:spPr>
      </p:pic>
      <p:sp>
        <p:nvSpPr>
          <p:cNvPr id="30725" name="TextBox 5"/>
          <p:cNvSpPr txBox="1">
            <a:spLocks noChangeArrowheads="1"/>
          </p:cNvSpPr>
          <p:nvPr/>
        </p:nvSpPr>
        <p:spPr bwMode="auto">
          <a:xfrm>
            <a:off x="1929897" y="4114800"/>
            <a:ext cx="3453500" cy="338138"/>
          </a:xfrm>
          <a:prstGeom prst="rect">
            <a:avLst/>
          </a:prstGeom>
          <a:noFill/>
          <a:ln w="9525">
            <a:noFill/>
            <a:miter lim="800000"/>
            <a:headEnd/>
            <a:tailEnd/>
          </a:ln>
        </p:spPr>
        <p:txBody>
          <a:bodyPr>
            <a:spAutoFit/>
          </a:bodyPr>
          <a:lstStyle/>
          <a:p>
            <a:pPr algn="ctr"/>
            <a:r>
              <a:rPr lang="en-US" sz="1600"/>
              <a:t>scan of a healthy brain</a:t>
            </a:r>
          </a:p>
        </p:txBody>
      </p:sp>
      <p:sp>
        <p:nvSpPr>
          <p:cNvPr id="30726" name="TextBox 6"/>
          <p:cNvSpPr txBox="1">
            <a:spLocks noChangeArrowheads="1"/>
          </p:cNvSpPr>
          <p:nvPr/>
        </p:nvSpPr>
        <p:spPr bwMode="auto">
          <a:xfrm>
            <a:off x="6907001" y="4114800"/>
            <a:ext cx="3453500" cy="338138"/>
          </a:xfrm>
          <a:prstGeom prst="rect">
            <a:avLst/>
          </a:prstGeom>
          <a:noFill/>
          <a:ln w="9525">
            <a:noFill/>
            <a:miter lim="800000"/>
            <a:headEnd/>
            <a:tailEnd/>
          </a:ln>
        </p:spPr>
        <p:txBody>
          <a:bodyPr>
            <a:spAutoFit/>
          </a:bodyPr>
          <a:lstStyle/>
          <a:p>
            <a:pPr algn="ctr"/>
            <a:r>
              <a:rPr lang="en-US" sz="1600"/>
              <a:t>scan of a depressed brain</a:t>
            </a:r>
          </a:p>
        </p:txBody>
      </p:sp>
    </p:spTree>
    <p:extLst>
      <p:ext uri="{BB962C8B-B14F-4D97-AF65-F5344CB8AC3E}">
        <p14:creationId xmlns:p14="http://schemas.microsoft.com/office/powerpoint/2010/main" val="122799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3200" b="1" dirty="0" smtClean="0">
                <a:latin typeface="Century Gothic" pitchFamily="34" charset="0"/>
              </a:rPr>
              <a:t>notice</a:t>
            </a:r>
          </a:p>
          <a:p>
            <a:pPr marL="0" indent="0">
              <a:buNone/>
            </a:pPr>
            <a:endParaRPr lang="en-US" sz="200" b="1" dirty="0" smtClean="0">
              <a:solidFill>
                <a:srgbClr val="72D54B"/>
              </a:solidFill>
              <a:latin typeface="Century Gothic" pitchFamily="34" charset="0"/>
            </a:endParaRPr>
          </a:p>
          <a:p>
            <a:pPr marL="0" indent="0">
              <a:buNone/>
            </a:pPr>
            <a:r>
              <a:rPr lang="en-US" sz="3200" b="1" dirty="0">
                <a:latin typeface="Century Gothic" pitchFamily="34" charset="0"/>
              </a:rPr>
              <a:t>i</a:t>
            </a:r>
            <a:r>
              <a:rPr lang="en-US" sz="3200" b="1" dirty="0" smtClean="0">
                <a:latin typeface="Century Gothic" pitchFamily="34" charset="0"/>
              </a:rPr>
              <a:t>nvite</a:t>
            </a:r>
            <a:endParaRPr lang="en-US" sz="200" b="1" dirty="0">
              <a:latin typeface="Century Gothic" pitchFamily="34" charset="0"/>
            </a:endParaRPr>
          </a:p>
          <a:p>
            <a:pPr marL="0" indent="0">
              <a:buNone/>
            </a:pPr>
            <a:endParaRPr lang="en-US" sz="200" b="1" dirty="0">
              <a:solidFill>
                <a:srgbClr val="72D54B"/>
              </a:solidFill>
              <a:latin typeface="Century Gothic" pitchFamily="34" charset="0"/>
            </a:endParaRPr>
          </a:p>
          <a:p>
            <a:pPr marL="0" indent="0">
              <a:buNone/>
            </a:pPr>
            <a:r>
              <a:rPr lang="en-US" sz="3200" b="1" dirty="0" smtClean="0">
                <a:latin typeface="Century Gothic" pitchFamily="34" charset="0"/>
              </a:rPr>
              <a:t>challenge</a:t>
            </a:r>
            <a:endParaRPr lang="en-US" sz="200" b="1" dirty="0">
              <a:latin typeface="Century Gothic" pitchFamily="34" charset="0"/>
            </a:endParaRPr>
          </a:p>
          <a:p>
            <a:pPr marL="0" indent="0">
              <a:buNone/>
            </a:pPr>
            <a:endParaRPr lang="en-US" sz="200" b="1" dirty="0">
              <a:solidFill>
                <a:srgbClr val="72D54B"/>
              </a:solidFill>
              <a:latin typeface="Century Gothic" pitchFamily="34" charset="0"/>
            </a:endParaRPr>
          </a:p>
          <a:p>
            <a:pPr marL="0" indent="0">
              <a:buNone/>
            </a:pPr>
            <a:r>
              <a:rPr lang="en-US" sz="3200" b="1" dirty="0" smtClean="0">
                <a:latin typeface="Century Gothic" pitchFamily="34" charset="0"/>
              </a:rPr>
              <a:t>empower</a:t>
            </a:r>
            <a:endParaRPr lang="en-US" sz="200" b="1" dirty="0">
              <a:latin typeface="Century Gothic" pitchFamily="34" charset="0"/>
            </a:endParaRPr>
          </a:p>
          <a:p>
            <a:pPr marL="0" indent="0">
              <a:buNone/>
            </a:pPr>
            <a:endParaRPr lang="en-US" sz="3200" b="1" dirty="0">
              <a:latin typeface="Century Gothic" pitchFamily="34" charset="0"/>
            </a:endParaRPr>
          </a:p>
          <a:p>
            <a:pPr marL="0" indent="0">
              <a:buNone/>
            </a:pPr>
            <a:endParaRPr lang="en-US" sz="3200" b="1" dirty="0" smtClean="0">
              <a:latin typeface="Century Gothic" pitchFamily="34" charset="0"/>
            </a:endParaRPr>
          </a:p>
          <a:p>
            <a:pPr marL="0" indent="0">
              <a:buNone/>
            </a:pPr>
            <a:endParaRPr lang="en-US" sz="3200" b="1" dirty="0">
              <a:latin typeface="Century Gothic" pitchFamily="34" charset="0"/>
            </a:endParaRPr>
          </a:p>
          <a:p>
            <a:pPr marL="0" indent="0">
              <a:buNone/>
            </a:pPr>
            <a:endParaRPr lang="en-US" sz="3200" b="1" dirty="0" smtClean="0">
              <a:latin typeface="Century Gothic" pitchFamily="34" charset="0"/>
            </a:endParaRPr>
          </a:p>
          <a:p>
            <a:pPr marL="0" indent="0">
              <a:buNone/>
            </a:pPr>
            <a:endParaRPr lang="en-US" sz="3200" b="1" dirty="0">
              <a:latin typeface="Century Gothic" pitchFamily="34" charset="0"/>
            </a:endParaRPr>
          </a:p>
          <a:p>
            <a:pPr marL="0" indent="0">
              <a:buNone/>
            </a:pPr>
            <a:endParaRPr lang="en-US" sz="3200" b="1" dirty="0" smtClean="0">
              <a:latin typeface="Century Gothic" pitchFamily="34" charset="0"/>
            </a:endParaRPr>
          </a:p>
          <a:p>
            <a:pPr marL="0" indent="0">
              <a:buNone/>
            </a:pPr>
            <a:endParaRPr lang="en-US" sz="3200" b="1" dirty="0">
              <a:latin typeface="Century Gothic" pitchFamily="34" charset="0"/>
            </a:endParaRPr>
          </a:p>
          <a:p>
            <a:pPr marL="0" indent="0">
              <a:buNone/>
            </a:pPr>
            <a:endParaRPr lang="en-US" sz="3200" b="1" dirty="0" smtClean="0">
              <a:latin typeface="Century Gothic" pitchFamily="34" charset="0"/>
            </a:endParaRPr>
          </a:p>
          <a:p>
            <a:endParaRPr lang="en-US" dirty="0"/>
          </a:p>
        </p:txBody>
      </p:sp>
      <p:pic>
        <p:nvPicPr>
          <p:cNvPr id="4" name="Picture 3"/>
          <p:cNvPicPr>
            <a:picLocks noChangeAspect="1"/>
          </p:cNvPicPr>
          <p:nvPr/>
        </p:nvPicPr>
        <p:blipFill>
          <a:blip r:embed="rId2"/>
          <a:stretch>
            <a:fillRect/>
          </a:stretch>
        </p:blipFill>
        <p:spPr>
          <a:xfrm>
            <a:off x="836612" y="1904999"/>
            <a:ext cx="609600" cy="614213"/>
          </a:xfrm>
          <a:prstGeom prst="rect">
            <a:avLst/>
          </a:prstGeom>
        </p:spPr>
      </p:pic>
      <p:pic>
        <p:nvPicPr>
          <p:cNvPr id="5" name="Picture 4"/>
          <p:cNvPicPr>
            <a:picLocks noChangeAspect="1"/>
          </p:cNvPicPr>
          <p:nvPr/>
        </p:nvPicPr>
        <p:blipFill>
          <a:blip r:embed="rId3"/>
          <a:stretch>
            <a:fillRect/>
          </a:stretch>
        </p:blipFill>
        <p:spPr>
          <a:xfrm>
            <a:off x="836612" y="2819400"/>
            <a:ext cx="609600" cy="614606"/>
          </a:xfrm>
          <a:prstGeom prst="rect">
            <a:avLst/>
          </a:prstGeom>
        </p:spPr>
      </p:pic>
      <p:pic>
        <p:nvPicPr>
          <p:cNvPr id="6" name="Picture 5"/>
          <p:cNvPicPr>
            <a:picLocks noChangeAspect="1"/>
          </p:cNvPicPr>
          <p:nvPr/>
        </p:nvPicPr>
        <p:blipFill>
          <a:blip r:embed="rId4"/>
          <a:stretch>
            <a:fillRect/>
          </a:stretch>
        </p:blipFill>
        <p:spPr>
          <a:xfrm>
            <a:off x="836612" y="3733800"/>
            <a:ext cx="609600" cy="614218"/>
          </a:xfrm>
          <a:prstGeom prst="rect">
            <a:avLst/>
          </a:prstGeom>
        </p:spPr>
      </p:pic>
      <p:pic>
        <p:nvPicPr>
          <p:cNvPr id="8" name="Picture 7"/>
          <p:cNvPicPr>
            <a:picLocks noChangeAspect="1"/>
          </p:cNvPicPr>
          <p:nvPr/>
        </p:nvPicPr>
        <p:blipFill>
          <a:blip r:embed="rId5"/>
          <a:stretch>
            <a:fillRect/>
          </a:stretch>
        </p:blipFill>
        <p:spPr>
          <a:xfrm>
            <a:off x="836612" y="4648200"/>
            <a:ext cx="609600" cy="614218"/>
          </a:xfrm>
          <a:prstGeom prst="rect">
            <a:avLst/>
          </a:prstGeom>
        </p:spPr>
      </p:pic>
      <p:sp>
        <p:nvSpPr>
          <p:cNvPr id="10" name="Content Placeholder 2"/>
          <p:cNvSpPr txBox="1">
            <a:spLocks/>
          </p:cNvSpPr>
          <p:nvPr/>
        </p:nvSpPr>
        <p:spPr bwMode="auto">
          <a:xfrm>
            <a:off x="1446213" y="45720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charset="0"/>
                <a:ea typeface="ＭＳ Ｐゴシック" charset="0"/>
                <a:cs typeface="Century Gothic" charset="0"/>
              </a:defRPr>
            </a:lvl1pPr>
            <a:lvl2pPr marL="742950" indent="-285750">
              <a:defRPr sz="2000">
                <a:solidFill>
                  <a:schemeClr val="tx1"/>
                </a:solidFill>
                <a:latin typeface="Century Gothic" charset="0"/>
                <a:ea typeface="ＭＳ Ｐゴシック" charset="0"/>
                <a:cs typeface="Century Gothic" charset="0"/>
              </a:defRPr>
            </a:lvl2pPr>
            <a:lvl3pPr marL="1143000">
              <a:defRPr>
                <a:solidFill>
                  <a:schemeClr val="tx1"/>
                </a:solidFill>
                <a:latin typeface="Century Gothic" charset="0"/>
                <a:ea typeface="ＭＳ Ｐゴシック" charset="0"/>
                <a:cs typeface="Century Gothic" charset="0"/>
              </a:defRPr>
            </a:lvl3pPr>
            <a:lvl4pPr marL="1600200">
              <a:defRPr sz="1600">
                <a:solidFill>
                  <a:schemeClr val="tx1"/>
                </a:solidFill>
                <a:latin typeface="Century Gothic" charset="0"/>
                <a:ea typeface="ＭＳ Ｐゴシック" charset="0"/>
                <a:cs typeface="Century Gothic" charset="0"/>
              </a:defRPr>
            </a:lvl4pPr>
            <a:lvl5pPr marL="2057400">
              <a:defRPr sz="1600">
                <a:solidFill>
                  <a:schemeClr val="tx1"/>
                </a:solidFill>
                <a:latin typeface="Century Gothic" charset="0"/>
                <a:ea typeface="ＭＳ Ｐゴシック" charset="0"/>
                <a:cs typeface="Century Gothic" charset="0"/>
              </a:defRPr>
            </a:lvl5pPr>
            <a:lvl6pPr marL="2514600" eaLnBrk="0" fontAlgn="base" hangingPunct="0">
              <a:spcAft>
                <a:spcPct val="0"/>
              </a:spcAft>
              <a:buFont typeface="Arial" charset="0"/>
              <a:buChar char="▪"/>
              <a:defRPr sz="1600">
                <a:solidFill>
                  <a:schemeClr val="tx1"/>
                </a:solidFill>
                <a:latin typeface="Century Gothic" charset="0"/>
                <a:ea typeface="ＭＳ Ｐゴシック" charset="0"/>
                <a:cs typeface="Century Gothic" charset="0"/>
              </a:defRPr>
            </a:lvl6pPr>
            <a:lvl7pPr marL="2971800" eaLnBrk="0" fontAlgn="base" hangingPunct="0">
              <a:spcAft>
                <a:spcPct val="0"/>
              </a:spcAft>
              <a:buFont typeface="Arial" charset="0"/>
              <a:defRPr sz="1600">
                <a:solidFill>
                  <a:schemeClr val="tx1"/>
                </a:solidFill>
                <a:latin typeface="Century Gothic" charset="0"/>
                <a:ea typeface="ＭＳ Ｐゴシック" charset="0"/>
                <a:cs typeface="Century Gothic" charset="0"/>
              </a:defRPr>
            </a:lvl7pPr>
            <a:lvl8pPr marL="3429000" eaLnBrk="0" fontAlgn="base" hangingPunct="0">
              <a:spcAft>
                <a:spcPct val="0"/>
              </a:spcAft>
              <a:buFont typeface="Arial" charset="0"/>
              <a:buChar char="▪"/>
              <a:defRPr sz="1600">
                <a:solidFill>
                  <a:schemeClr val="tx1"/>
                </a:solidFill>
                <a:latin typeface="Century Gothic" charset="0"/>
                <a:ea typeface="ＭＳ Ｐゴシック" charset="0"/>
                <a:cs typeface="Century Gothic" charset="0"/>
              </a:defRPr>
            </a:lvl8pPr>
            <a:lvl9pPr marL="3886200" eaLnBrk="0" fontAlgn="base" hangingPunct="0">
              <a:spcAft>
                <a:spcPct val="0"/>
              </a:spcAft>
              <a:buFont typeface="Arial" charset="0"/>
              <a:defRPr sz="1600">
                <a:solidFill>
                  <a:schemeClr val="tx1"/>
                </a:solidFill>
                <a:latin typeface="Century Gothic" charset="0"/>
                <a:ea typeface="ＭＳ Ｐゴシック" charset="0"/>
                <a:cs typeface="Century Gothic" charset="0"/>
              </a:defRPr>
            </a:lvl9pPr>
          </a:lstStyle>
          <a:p>
            <a:pPr algn="ctr" eaLnBrk="1" hangingPunct="1">
              <a:lnSpc>
                <a:spcPct val="90000"/>
              </a:lnSpc>
              <a:spcBef>
                <a:spcPts val="1800"/>
              </a:spcBef>
              <a:buSzPct val="100000"/>
              <a:buFont typeface="Arial" charset="0"/>
              <a:buNone/>
            </a:pPr>
            <a:r>
              <a:rPr lang="en-US" sz="6000" b="1">
                <a:solidFill>
                  <a:schemeClr val="accent1"/>
                </a:solidFill>
              </a:rPr>
              <a:t>The </a:t>
            </a:r>
            <a:r>
              <a:rPr lang="en-US" sz="6000" b="1">
                <a:solidFill>
                  <a:srgbClr val="73B632"/>
                </a:solidFill>
              </a:rPr>
              <a:t>nice</a:t>
            </a:r>
            <a:r>
              <a:rPr lang="en-US" sz="6000" b="1">
                <a:solidFill>
                  <a:schemeClr val="accent1"/>
                </a:solidFill>
              </a:rPr>
              <a:t>. Action Plan</a:t>
            </a:r>
          </a:p>
        </p:txBody>
      </p:sp>
    </p:spTree>
    <p:extLst>
      <p:ext uri="{BB962C8B-B14F-4D97-AF65-F5344CB8AC3E}">
        <p14:creationId xmlns:p14="http://schemas.microsoft.com/office/powerpoint/2010/main" val="103805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1141412" y="274638"/>
            <a:ext cx="9753600" cy="1020762"/>
          </a:xfrm>
        </p:spPr>
        <p:txBody>
          <a:bodyPr>
            <a:normAutofit fontScale="90000"/>
          </a:bodyPr>
          <a:lstStyle/>
          <a:p>
            <a:pPr marL="0" indent="0" algn="ctr" eaLnBrk="1" hangingPunct="1">
              <a:buFont typeface="Arial" panose="020B0604020202020204" pitchFamily="34" charset="0"/>
              <a:buNone/>
            </a:pPr>
            <a:r>
              <a:rPr lang="en-US" altLang="en-US" sz="6000" b="1" dirty="0" smtClean="0">
                <a:solidFill>
                  <a:schemeClr val="accent1"/>
                </a:solidFill>
                <a:latin typeface="Century Gothic" panose="020B0502020202020204" pitchFamily="34" charset="0"/>
                <a:ea typeface="ＭＳ Ｐゴシック" panose="020B0600070205080204" pitchFamily="34" charset="-128"/>
                <a:cs typeface="Century Gothic" panose="020B0502020202020204" pitchFamily="34" charset="0"/>
              </a:rPr>
              <a:t>The </a:t>
            </a:r>
            <a:r>
              <a:rPr lang="en-US" altLang="en-US" sz="6000" b="1" dirty="0" smtClean="0">
                <a:solidFill>
                  <a:srgbClr val="73B632"/>
                </a:solidFill>
                <a:latin typeface="Century Gothic" panose="020B0502020202020204" pitchFamily="34" charset="0"/>
                <a:ea typeface="ＭＳ Ｐゴシック" panose="020B0600070205080204" pitchFamily="34" charset="-128"/>
                <a:cs typeface="Century Gothic" panose="020B0502020202020204" pitchFamily="34" charset="0"/>
              </a:rPr>
              <a:t>nice</a:t>
            </a:r>
            <a:r>
              <a:rPr lang="en-US" altLang="en-US" sz="6000" b="1" dirty="0" smtClean="0">
                <a:solidFill>
                  <a:schemeClr val="accent1"/>
                </a:solidFill>
                <a:latin typeface="Century Gothic" panose="020B0502020202020204" pitchFamily="34" charset="0"/>
                <a:ea typeface="ＭＳ Ｐゴシック" panose="020B0600070205080204" pitchFamily="34" charset="-128"/>
                <a:cs typeface="Century Gothic" panose="020B0502020202020204" pitchFamily="34" charset="0"/>
              </a:rPr>
              <a:t>. Action Plan- </a:t>
            </a:r>
            <a:r>
              <a:rPr lang="en-US" altLang="en-US" sz="6000" b="1" dirty="0" smtClean="0">
                <a:solidFill>
                  <a:schemeClr val="tx2"/>
                </a:solidFill>
                <a:latin typeface="Century Gothic" panose="020B0502020202020204" pitchFamily="34" charset="0"/>
                <a:ea typeface="ＭＳ Ｐゴシック" panose="020B0600070205080204" pitchFamily="34" charset="-128"/>
                <a:cs typeface="Century Gothic" panose="020B0502020202020204" pitchFamily="34" charset="0"/>
              </a:rPr>
              <a:t>notice</a:t>
            </a:r>
          </a:p>
        </p:txBody>
      </p:sp>
      <p:sp>
        <p:nvSpPr>
          <p:cNvPr id="6" name="Content Placeholder 5"/>
          <p:cNvSpPr>
            <a:spLocks noGrp="1"/>
          </p:cNvSpPr>
          <p:nvPr>
            <p:ph idx="1"/>
          </p:nvPr>
        </p:nvSpPr>
        <p:spPr/>
        <p:txBody>
          <a:bodyPr/>
          <a:lstStyle/>
          <a:p>
            <a:r>
              <a:rPr lang="en-US" dirty="0" smtClean="0"/>
              <a:t>Visit </a:t>
            </a:r>
            <a:r>
              <a:rPr lang="en-US" dirty="0" smtClean="0"/>
              <a:t>benice.org</a:t>
            </a:r>
            <a:endParaRPr lang="en-US" dirty="0"/>
          </a:p>
          <a:p>
            <a:r>
              <a:rPr lang="en-US" dirty="0" smtClean="0"/>
              <a:t>Click on be nice. icon on the top </a:t>
            </a:r>
            <a:r>
              <a:rPr lang="en-US" dirty="0" smtClean="0"/>
              <a:t>left</a:t>
            </a:r>
            <a:endParaRPr lang="en-US" dirty="0"/>
          </a:p>
          <a:p>
            <a:r>
              <a:rPr lang="en-US" dirty="0" smtClean="0"/>
              <a:t>Scroll down to click on “Step 1 – notice</a:t>
            </a:r>
            <a:r>
              <a:rPr lang="en-US" dirty="0" smtClean="0"/>
              <a:t>”</a:t>
            </a:r>
          </a:p>
          <a:p>
            <a:r>
              <a:rPr lang="en-US" dirty="0" smtClean="0">
                <a:hlinkClick r:id="rId2"/>
              </a:rPr>
              <a:t>notice video</a:t>
            </a:r>
            <a:endParaRPr lang="en-US" dirty="0" smtClean="0"/>
          </a:p>
          <a:p>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8151812" y="1905000"/>
            <a:ext cx="3338512" cy="3363772"/>
          </a:xfrm>
          <a:prstGeom prst="rect">
            <a:avLst/>
          </a:prstGeom>
        </p:spPr>
      </p:pic>
    </p:spTree>
    <p:extLst>
      <p:ext uri="{BB962C8B-B14F-4D97-AF65-F5344CB8AC3E}">
        <p14:creationId xmlns:p14="http://schemas.microsoft.com/office/powerpoint/2010/main" val="276406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3412" y="381000"/>
            <a:ext cx="9143998" cy="1020762"/>
          </a:xfrm>
        </p:spPr>
        <p:txBody>
          <a:bodyPr>
            <a:normAutofit/>
          </a:bodyPr>
          <a:lstStyle/>
          <a:p>
            <a:r>
              <a:rPr lang="en-US" sz="4800" b="1" dirty="0" smtClean="0">
                <a:solidFill>
                  <a:srgbClr val="72D54B"/>
                </a:solidFill>
                <a:latin typeface="Century Gothic" pitchFamily="34" charset="0"/>
              </a:rPr>
              <a:t>n</a:t>
            </a:r>
            <a:r>
              <a:rPr lang="en-US" sz="4800" b="1" dirty="0" smtClean="0">
                <a:latin typeface="Century Gothic" pitchFamily="34" charset="0"/>
              </a:rPr>
              <a:t>otice</a:t>
            </a:r>
            <a:endParaRPr lang="en-US" sz="4800" dirty="0"/>
          </a:p>
        </p:txBody>
      </p:sp>
      <p:sp>
        <p:nvSpPr>
          <p:cNvPr id="3" name="Content Placeholder 2"/>
          <p:cNvSpPr>
            <a:spLocks noGrp="1"/>
          </p:cNvSpPr>
          <p:nvPr>
            <p:ph idx="1"/>
          </p:nvPr>
        </p:nvSpPr>
        <p:spPr/>
        <p:txBody>
          <a:bodyPr/>
          <a:lstStyle/>
          <a:p>
            <a:pPr marL="0" indent="0">
              <a:buNone/>
            </a:pPr>
            <a:r>
              <a:rPr lang="en-US" i="1" dirty="0">
                <a:latin typeface="Century Gothic" pitchFamily="34" charset="0"/>
              </a:rPr>
              <a:t>notice how people are treating each </a:t>
            </a:r>
            <a:r>
              <a:rPr lang="en-US" i="1" dirty="0" smtClean="0">
                <a:latin typeface="Century Gothic" pitchFamily="34" charset="0"/>
              </a:rPr>
              <a:t>other. </a:t>
            </a:r>
            <a:r>
              <a:rPr lang="en-US" i="1" dirty="0">
                <a:latin typeface="Century Gothic" pitchFamily="34" charset="0"/>
              </a:rPr>
              <a:t>What do we do well? What needs to change?</a:t>
            </a:r>
          </a:p>
          <a:p>
            <a:pPr marL="0" indent="0">
              <a:buNone/>
            </a:pPr>
            <a:endParaRPr lang="en-US" dirty="0" smtClean="0"/>
          </a:p>
          <a:p>
            <a:r>
              <a:rPr lang="en-US" dirty="0" smtClean="0"/>
              <a:t>What is right?</a:t>
            </a:r>
          </a:p>
          <a:p>
            <a:r>
              <a:rPr lang="en-US" dirty="0" smtClean="0"/>
              <a:t>What is good?</a:t>
            </a:r>
          </a:p>
          <a:p>
            <a:r>
              <a:rPr lang="en-US" dirty="0" smtClean="0"/>
              <a:t>What is different?</a:t>
            </a:r>
            <a:endParaRPr lang="en-US" dirty="0"/>
          </a:p>
        </p:txBody>
      </p:sp>
      <p:pic>
        <p:nvPicPr>
          <p:cNvPr id="4" name="Picture 3"/>
          <p:cNvPicPr>
            <a:picLocks noChangeAspect="1"/>
          </p:cNvPicPr>
          <p:nvPr/>
        </p:nvPicPr>
        <p:blipFill>
          <a:blip r:embed="rId3"/>
          <a:stretch>
            <a:fillRect/>
          </a:stretch>
        </p:blipFill>
        <p:spPr>
          <a:xfrm>
            <a:off x="303212" y="304800"/>
            <a:ext cx="1285672" cy="1295400"/>
          </a:xfrm>
          <a:prstGeom prst="rect">
            <a:avLst/>
          </a:prstGeom>
        </p:spPr>
      </p:pic>
    </p:spTree>
    <p:extLst>
      <p:ext uri="{BB962C8B-B14F-4D97-AF65-F5344CB8AC3E}">
        <p14:creationId xmlns:p14="http://schemas.microsoft.com/office/powerpoint/2010/main" val="319131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ustom 6">
      <a:dk1>
        <a:sysClr val="windowText" lastClr="000000"/>
      </a:dk1>
      <a:lt1>
        <a:sysClr val="window" lastClr="FFFFFF"/>
      </a:lt1>
      <a:dk2>
        <a:srgbClr val="2B142D"/>
      </a:dk2>
      <a:lt2>
        <a:srgbClr val="73B632"/>
      </a:lt2>
      <a:accent1>
        <a:srgbClr val="CC006A"/>
      </a:accent1>
      <a:accent2>
        <a:srgbClr val="73B632"/>
      </a:accent2>
      <a:accent3>
        <a:srgbClr val="4089BD"/>
      </a:accent3>
      <a:accent4>
        <a:srgbClr val="DF652C"/>
      </a:accent4>
      <a:accent5>
        <a:srgbClr val="DF652C"/>
      </a:accent5>
      <a:accent6>
        <a:srgbClr val="F8C559"/>
      </a:accent6>
      <a:hlink>
        <a:srgbClr val="4089BD"/>
      </a:hlink>
      <a:folHlink>
        <a:srgbClr val="4089BD"/>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2165</TotalTime>
  <Words>2638</Words>
  <Application>Microsoft Office PowerPoint</Application>
  <PresentationFormat>Custom</PresentationFormat>
  <Paragraphs>299</Paragraphs>
  <Slides>29</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ＭＳ Ｐゴシック</vt:lpstr>
      <vt:lpstr>Arial</vt:lpstr>
      <vt:lpstr>Cambria</vt:lpstr>
      <vt:lpstr>Century Gothic</vt:lpstr>
      <vt:lpstr>Consolas</vt:lpstr>
      <vt:lpstr>Corbel</vt:lpstr>
      <vt:lpstr>Times New Roman</vt:lpstr>
      <vt:lpstr>Wingdings</vt:lpstr>
      <vt:lpstr>Wingdings 2</vt:lpstr>
      <vt:lpstr>ヒラギノ角ゴ Pro W3</vt:lpstr>
      <vt:lpstr>ヒラギノ角ゴ Pro W6</vt:lpstr>
      <vt:lpstr>Chalkboard 16x9</vt:lpstr>
      <vt:lpstr>PowerPoint Presentation</vt:lpstr>
      <vt:lpstr>Why be nice.?</vt:lpstr>
      <vt:lpstr>be one who knows the facts:</vt:lpstr>
      <vt:lpstr>be one who knows the facts:</vt:lpstr>
      <vt:lpstr>be one who knows what a mental illness is</vt:lpstr>
      <vt:lpstr>Brain Scan</vt:lpstr>
      <vt:lpstr>PowerPoint Presentation</vt:lpstr>
      <vt:lpstr>The nice. Action Plan- notice</vt:lpstr>
      <vt:lpstr>notice</vt:lpstr>
      <vt:lpstr>PowerPoint Presentation</vt:lpstr>
      <vt:lpstr>notice: What can bring about a change in behavior?</vt:lpstr>
      <vt:lpstr>notice</vt:lpstr>
      <vt:lpstr> notice – “bullying” relationship to mental health </vt:lpstr>
      <vt:lpstr>notice</vt:lpstr>
      <vt:lpstr>notice</vt:lpstr>
      <vt:lpstr>notice warning signs of suicide</vt:lpstr>
      <vt:lpstr>notice warning signs of suicide</vt:lpstr>
      <vt:lpstr>The nice. Action Plan - invite</vt:lpstr>
      <vt:lpstr>invite</vt:lpstr>
      <vt:lpstr>The nice. Action Plan- challenge</vt:lpstr>
      <vt:lpstr>challenge</vt:lpstr>
      <vt:lpstr>challenge to seek help</vt:lpstr>
      <vt:lpstr>The nice. Action Plan - empower</vt:lpstr>
      <vt:lpstr>empower</vt:lpstr>
      <vt:lpstr>empower - Know protective factors</vt:lpstr>
      <vt:lpstr>empower – Strong protective factors can lead to:</vt:lpstr>
      <vt:lpstr>empower – Building on your protective factors:</vt:lpstr>
      <vt:lpstr>PowerPoint Presentation</vt:lpstr>
      <vt:lpstr>        Thank you and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cbuck</dc:creator>
  <cp:lastModifiedBy>Kandice Sloop</cp:lastModifiedBy>
  <cp:revision>179</cp:revision>
  <cp:lastPrinted>2016-10-10T20:17:44Z</cp:lastPrinted>
  <dcterms:created xsi:type="dcterms:W3CDTF">2016-03-03T18:04:56Z</dcterms:created>
  <dcterms:modified xsi:type="dcterms:W3CDTF">2017-08-21T17:18:06Z</dcterms:modified>
</cp:coreProperties>
</file>